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5" name="Lety"/>
  <p:cmAuthor clrIdx="1" id="1" initials="" lastIdx="2" name="Anthony Flore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5-25T15:09:09.850">
    <p:pos x="6000" y="0"/>
    <p:text>for this slide, 6, do we want to add anything else about our findings...or just leave it as is and everyone will elaborate?</p:text>
  </p:cm>
  <p:cm authorId="0" idx="2" dt="2022-05-24T16:13:15.809">
    <p:pos x="6000" y="0"/>
    <p:text>slides 7-10 are just screen shots....maybe we can use these for the elaborating section...they can be deleted as well...I was just adding to the skeloton</p:text>
  </p:cm>
  <p:cm authorId="1" idx="1" dt="2022-05-24T16:17:38.939">
    <p:pos x="6000" y="0"/>
    <p:text>for 6 I think we need to have a thesis statement or something of the like</p:text>
  </p:cm>
  <p:cm authorId="0" idx="3" dt="2022-05-24T23:00:14.924">
    <p:pos x="6000" y="0"/>
    <p:text>I concur</p:text>
  </p:cm>
  <p:cm authorId="1" idx="2" dt="2022-05-24T23:04:43.914">
    <p:pos x="6000" y="0"/>
    <p:text>As do I!</p:text>
  </p:cm>
  <p:cm authorId="0" idx="4" dt="2022-05-25T01:54:56.965">
    <p:pos x="6000" y="0"/>
    <p:text>@dasygueye@gmail.com  hey!
are you on the zoom too? what are you adding, I thought you were dropping out</p:text>
  </p:cm>
  <p:cm authorId="0" idx="5" dt="2022-05-25T15:09:09.850">
    <p:pos x="6000" y="0"/>
    <p:text>loving the nosey slide too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2e733f913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2e733f913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Heatmap to help identify possible positive or negative correlations within our dataset. The color of the box is indicative of the strength or weakness of the correlation of data. There are many highly correlated variables and so we decided to create some scatter plots as well as regression lines to elaborate on the relationships. In the following slides, you’ll see some of these relationships.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2e733f913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2e733f913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Nitrous Oxide emissions from the whole of greenhouse gases.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2e733f913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2e733f913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Methane emissions from the greenhouse gases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2e733f913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2e733f913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Production of protein by kilograms and Post farm carbon dioxide.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2cce1b7faf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2cce1b7faf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cce1b7faf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cce1b7faf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d6e49625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2d6e49625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a:t>
            </a:r>
            <a:r>
              <a:rPr lang="en"/>
              <a:t>should</a:t>
            </a:r>
            <a:r>
              <a:rPr lang="en"/>
              <a:t> be noted that cattle GHG emissions show to be at higher levels compared to other animal species even with the production of milk as opposed to meat. Buffalo and cattle are similar animals.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2cce1b7fa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2cce1b7fa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histograms were done in R Studio.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2cce1b7fa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2cce1b7fa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cce1b7fa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2cce1b7fa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2c87c818b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2c87c818b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2cce1b7faf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2cce1b7faf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2e733f913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2e733f913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cce1b7faf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2cce1b7faf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cce1b7faf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cce1b7faf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feed that is needed for the animals to produce their commodities would be less flexible to change. Direct energy needs could possibly be supplied by renewable energy or clean energy sources.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2cce1b7faf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2cce1b7faf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e8d04dfd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2e8d04dfd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2e8d04dfd2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2e8d04dfd2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2e94de20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2e94de20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Used Tableau and chose the top six to show differences and similarities. Direct energy is emissions use from energy use of heating, ventilation, etc.</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2e94de20f9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2e94de20f9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Used Tableau and chose the top six to show differences and similarities.</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2e94de20f9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2e94de20f9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Used Tableau and chose the top six to show differences and similarities. Energy emissions used for processing and </a:t>
            </a:r>
            <a:r>
              <a:rPr lang="en"/>
              <a:t>transportation</a:t>
            </a:r>
            <a:r>
              <a:rPr lang="en"/>
              <a:t> of livestock goods after they leave the gate.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2c87c818b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2c87c818b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2cce1b7faf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2cce1b7faf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2cf2f12d2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2cf2f12d2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2e8d04dfd2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2e8d04dfd2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2c87c818b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2c87c818b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2873f226b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2873f226b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2c87c818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2c87c818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Carbon Dioxide : CO2</a:t>
            </a:r>
            <a:endParaRPr/>
          </a:p>
          <a:p>
            <a:pPr indent="0" lvl="0" marL="0" rtl="0" algn="l">
              <a:spcBef>
                <a:spcPts val="0"/>
              </a:spcBef>
              <a:spcAft>
                <a:spcPts val="0"/>
              </a:spcAft>
              <a:buNone/>
            </a:pPr>
            <a:r>
              <a:rPr lang="en"/>
              <a:t>Green House Gases: GHG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2873f226bb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2873f226bb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reason we all decided to work on this data set is because we all have a genuine interest in our direct impact as consumers!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2873f226b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2873f226b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to give you a visual, we can see that cattle in comparison to other livestock have a much larger footprint.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2873f226b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2873f226b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32.png"/><Relationship Id="rId6"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28.png"/><Relationship Id="rId5" Type="http://schemas.openxmlformats.org/officeDocument/2006/relationships/image" Target="../media/image10.png"/><Relationship Id="rId6"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3.jpg"/><Relationship Id="rId4" Type="http://schemas.openxmlformats.org/officeDocument/2006/relationships/image" Target="../media/image2.png"/><Relationship Id="rId5"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8.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www.fao.org/livestock-environment/e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15.jpg"/><Relationship Id="rId5"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12.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9.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04275" y="688475"/>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THE GLEAM TEAM</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Andrew Anthony Flores, Massaran Gueye, Katie Kaiser, Leticia Guido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2"/>
          <p:cNvPicPr preferRelativeResize="0"/>
          <p:nvPr/>
        </p:nvPicPr>
        <p:blipFill>
          <a:blip r:embed="rId3">
            <a:alphaModFix/>
          </a:blip>
          <a:stretch>
            <a:fillRect/>
          </a:stretch>
        </p:blipFill>
        <p:spPr>
          <a:xfrm>
            <a:off x="1050463" y="196950"/>
            <a:ext cx="7043072" cy="4838700"/>
          </a:xfrm>
          <a:prstGeom prst="rect">
            <a:avLst/>
          </a:prstGeom>
          <a:noFill/>
          <a:ln>
            <a:noFill/>
          </a:ln>
        </p:spPr>
      </p:pic>
      <p:sp>
        <p:nvSpPr>
          <p:cNvPr id="125" name="Google Shape;125;p22"/>
          <p:cNvSpPr/>
          <p:nvPr/>
        </p:nvSpPr>
        <p:spPr>
          <a:xfrm>
            <a:off x="1725625" y="968575"/>
            <a:ext cx="1102200" cy="122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p:nvPr/>
        </p:nvSpPr>
        <p:spPr>
          <a:xfrm>
            <a:off x="1725625" y="1165525"/>
            <a:ext cx="1102200" cy="122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p:nvPr/>
        </p:nvSpPr>
        <p:spPr>
          <a:xfrm rot="5400000">
            <a:off x="3232700" y="3484750"/>
            <a:ext cx="630600" cy="126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p:nvPr/>
        </p:nvSpPr>
        <p:spPr>
          <a:xfrm>
            <a:off x="3395600" y="935175"/>
            <a:ext cx="311700" cy="352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3"/>
          <p:cNvPicPr preferRelativeResize="0"/>
          <p:nvPr/>
        </p:nvPicPr>
        <p:blipFill>
          <a:blip r:embed="rId3">
            <a:alphaModFix/>
          </a:blip>
          <a:stretch>
            <a:fillRect/>
          </a:stretch>
        </p:blipFill>
        <p:spPr>
          <a:xfrm>
            <a:off x="333375" y="180975"/>
            <a:ext cx="8477250" cy="4781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4"/>
          <p:cNvPicPr preferRelativeResize="0"/>
          <p:nvPr/>
        </p:nvPicPr>
        <p:blipFill>
          <a:blip r:embed="rId3">
            <a:alphaModFix/>
          </a:blip>
          <a:stretch>
            <a:fillRect/>
          </a:stretch>
        </p:blipFill>
        <p:spPr>
          <a:xfrm>
            <a:off x="243288" y="130163"/>
            <a:ext cx="8657426" cy="4883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5"/>
          <p:cNvPicPr preferRelativeResize="0"/>
          <p:nvPr/>
        </p:nvPicPr>
        <p:blipFill>
          <a:blip r:embed="rId3">
            <a:alphaModFix/>
          </a:blip>
          <a:stretch>
            <a:fillRect/>
          </a:stretch>
        </p:blipFill>
        <p:spPr>
          <a:xfrm>
            <a:off x="290500" y="180975"/>
            <a:ext cx="8562975" cy="4781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t>F</a:t>
            </a:r>
            <a:r>
              <a:rPr lang="en" u="sng"/>
              <a:t>eed for production CO2 emissions by species</a:t>
            </a:r>
            <a:endParaRPr u="sng"/>
          </a:p>
        </p:txBody>
      </p:sp>
      <p:sp>
        <p:nvSpPr>
          <p:cNvPr id="149" name="Google Shape;149;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solidFill>
                  <a:schemeClr val="dk1"/>
                </a:solidFill>
              </a:rPr>
              <a:t>Feed for cattle production is the highest of all the animal species. Let’s see if the commodity type will be indicative of the emissions of CO2.</a:t>
            </a:r>
            <a:endParaRPr>
              <a:solidFill>
                <a:schemeClr val="dk1"/>
              </a:solidFill>
            </a:endParaRPr>
          </a:p>
        </p:txBody>
      </p:sp>
      <p:pic>
        <p:nvPicPr>
          <p:cNvPr id="150" name="Google Shape;150;p26"/>
          <p:cNvPicPr preferRelativeResize="0"/>
          <p:nvPr/>
        </p:nvPicPr>
        <p:blipFill>
          <a:blip r:embed="rId3">
            <a:alphaModFix/>
          </a:blip>
          <a:stretch>
            <a:fillRect/>
          </a:stretch>
        </p:blipFill>
        <p:spPr>
          <a:xfrm>
            <a:off x="506900" y="1965500"/>
            <a:ext cx="7915275" cy="2381250"/>
          </a:xfrm>
          <a:prstGeom prst="rect">
            <a:avLst/>
          </a:prstGeom>
          <a:noFill/>
          <a:ln>
            <a:noFill/>
          </a:ln>
        </p:spPr>
      </p:pic>
      <p:sp>
        <p:nvSpPr>
          <p:cNvPr id="151" name="Google Shape;151;p26"/>
          <p:cNvSpPr txBox="1"/>
          <p:nvPr/>
        </p:nvSpPr>
        <p:spPr>
          <a:xfrm>
            <a:off x="523750" y="4404875"/>
            <a:ext cx="733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Cattle produce milk and meat which does drive the need of feed to produce desired amounts of the commodities. </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311700" y="4181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t>Commodities</a:t>
            </a:r>
            <a:r>
              <a:rPr lang="en" u="sng"/>
              <a:t> by post farm CO2</a:t>
            </a:r>
            <a:endParaRPr u="sng"/>
          </a:p>
        </p:txBody>
      </p:sp>
      <p:sp>
        <p:nvSpPr>
          <p:cNvPr id="157" name="Google Shape;157;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chemeClr val="lt1"/>
              </a:solidFill>
            </a:endParaRPr>
          </a:p>
        </p:txBody>
      </p:sp>
      <p:pic>
        <p:nvPicPr>
          <p:cNvPr id="158" name="Google Shape;158;p27"/>
          <p:cNvPicPr preferRelativeResize="0"/>
          <p:nvPr/>
        </p:nvPicPr>
        <p:blipFill>
          <a:blip r:embed="rId3">
            <a:alphaModFix/>
          </a:blip>
          <a:stretch>
            <a:fillRect/>
          </a:stretch>
        </p:blipFill>
        <p:spPr>
          <a:xfrm>
            <a:off x="168163" y="1144550"/>
            <a:ext cx="3486425" cy="3432250"/>
          </a:xfrm>
          <a:prstGeom prst="rect">
            <a:avLst/>
          </a:prstGeom>
          <a:noFill/>
          <a:ln>
            <a:noFill/>
          </a:ln>
        </p:spPr>
      </p:pic>
      <p:sp>
        <p:nvSpPr>
          <p:cNvPr id="159" name="Google Shape;159;p27"/>
          <p:cNvSpPr txBox="1"/>
          <p:nvPr/>
        </p:nvSpPr>
        <p:spPr>
          <a:xfrm>
            <a:off x="3840900" y="1152463"/>
            <a:ext cx="49914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Post farm CO2 emissions are highest for the movement of milk to the marketplace as a single commodity.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does seem to make sense since milk is a liquid and is also more dense than meat. These emissions are also on a per unit of commodity.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Not all species produce all commodities. The aggregated commodity column is all of the commodities together. This is </a:t>
            </a:r>
            <a:r>
              <a:rPr lang="en">
                <a:solidFill>
                  <a:schemeClr val="dk1"/>
                </a:solidFill>
              </a:rPr>
              <a:t>obviously some redundant information.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We are starting to see a trend that shows a large difference between factors.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Milk and meat are shown since only one animal species is a producer of eggs that are regularly consumed in this data set.</a:t>
            </a:r>
            <a:endParaRPr>
              <a:solidFill>
                <a:schemeClr val="dk1"/>
              </a:solidFill>
            </a:endParaRPr>
          </a:p>
        </p:txBody>
      </p:sp>
      <p:pic>
        <p:nvPicPr>
          <p:cNvPr id="160" name="Google Shape;160;p27"/>
          <p:cNvPicPr preferRelativeResize="0"/>
          <p:nvPr/>
        </p:nvPicPr>
        <p:blipFill>
          <a:blip r:embed="rId4">
            <a:alphaModFix/>
          </a:blip>
          <a:stretch>
            <a:fillRect/>
          </a:stretch>
        </p:blipFill>
        <p:spPr>
          <a:xfrm>
            <a:off x="478800" y="1358075"/>
            <a:ext cx="3175800" cy="3046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11700" y="2301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t>Post farm CO2 and Animal Species emission levels</a:t>
            </a:r>
            <a:endParaRPr u="sng"/>
          </a:p>
        </p:txBody>
      </p:sp>
      <p:pic>
        <p:nvPicPr>
          <p:cNvPr id="166" name="Google Shape;166;p28"/>
          <p:cNvPicPr preferRelativeResize="0"/>
          <p:nvPr/>
        </p:nvPicPr>
        <p:blipFill>
          <a:blip r:embed="rId3">
            <a:alphaModFix/>
          </a:blip>
          <a:stretch>
            <a:fillRect/>
          </a:stretch>
        </p:blipFill>
        <p:spPr>
          <a:xfrm>
            <a:off x="1222075" y="935450"/>
            <a:ext cx="6593901" cy="4119975"/>
          </a:xfrm>
          <a:prstGeom prst="rect">
            <a:avLst/>
          </a:prstGeom>
          <a:noFill/>
          <a:ln>
            <a:noFill/>
          </a:ln>
        </p:spPr>
      </p:pic>
      <p:sp>
        <p:nvSpPr>
          <p:cNvPr id="167" name="Google Shape;167;p28"/>
          <p:cNvSpPr txBox="1"/>
          <p:nvPr/>
        </p:nvSpPr>
        <p:spPr>
          <a:xfrm>
            <a:off x="4901775" y="935450"/>
            <a:ext cx="2914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chemeClr val="dk1"/>
                </a:highlight>
              </a:rPr>
              <a:t>This boxplot shows levels of CO2</a:t>
            </a:r>
            <a:endParaRPr>
              <a:highlight>
                <a:schemeClr val="dk1"/>
              </a:highlight>
            </a:endParaRPr>
          </a:p>
          <a:p>
            <a:pPr indent="0" lvl="0" marL="0" rtl="0" algn="l">
              <a:spcBef>
                <a:spcPts val="0"/>
              </a:spcBef>
              <a:spcAft>
                <a:spcPts val="0"/>
              </a:spcAft>
              <a:buNone/>
            </a:pPr>
            <a:r>
              <a:rPr lang="en">
                <a:highlight>
                  <a:schemeClr val="dk1"/>
                </a:highlight>
              </a:rPr>
              <a:t>Emissions after the </a:t>
            </a:r>
            <a:r>
              <a:rPr lang="en">
                <a:highlight>
                  <a:schemeClr val="dk1"/>
                </a:highlight>
              </a:rPr>
              <a:t>animals</a:t>
            </a:r>
            <a:r>
              <a:rPr lang="en">
                <a:highlight>
                  <a:schemeClr val="dk1"/>
                </a:highlight>
              </a:rPr>
              <a:t> have been produced. The process of getting the animals to the market place has its own emissions levels. Greenhouse gas emissions are omnipresent in animal products from farm, feed, and movement to market after production. Cattle leads the way.</a:t>
            </a:r>
            <a:r>
              <a:rPr lang="en">
                <a:solidFill>
                  <a:schemeClr val="dk1"/>
                </a:solidFill>
              </a:rPr>
              <a:t> </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311700" y="3778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t>The look</a:t>
            </a:r>
            <a:r>
              <a:rPr lang="en" u="sng"/>
              <a:t> of our data.  </a:t>
            </a:r>
            <a:endParaRPr u="sng"/>
          </a:p>
        </p:txBody>
      </p:sp>
      <p:sp>
        <p:nvSpPr>
          <p:cNvPr id="173" name="Google Shape;173;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b="1">
              <a:solidFill>
                <a:schemeClr val="lt1"/>
              </a:solidFill>
            </a:endParaRPr>
          </a:p>
        </p:txBody>
      </p:sp>
      <p:pic>
        <p:nvPicPr>
          <p:cNvPr id="174" name="Google Shape;174;p29"/>
          <p:cNvPicPr preferRelativeResize="0"/>
          <p:nvPr/>
        </p:nvPicPr>
        <p:blipFill>
          <a:blip r:embed="rId3">
            <a:alphaModFix/>
          </a:blip>
          <a:stretch>
            <a:fillRect/>
          </a:stretch>
        </p:blipFill>
        <p:spPr>
          <a:xfrm>
            <a:off x="311700" y="1152475"/>
            <a:ext cx="2608750" cy="1518525"/>
          </a:xfrm>
          <a:prstGeom prst="rect">
            <a:avLst/>
          </a:prstGeom>
          <a:noFill/>
          <a:ln>
            <a:noFill/>
          </a:ln>
        </p:spPr>
      </p:pic>
      <p:pic>
        <p:nvPicPr>
          <p:cNvPr id="175" name="Google Shape;175;p29"/>
          <p:cNvPicPr preferRelativeResize="0"/>
          <p:nvPr/>
        </p:nvPicPr>
        <p:blipFill>
          <a:blip r:embed="rId4">
            <a:alphaModFix/>
          </a:blip>
          <a:stretch>
            <a:fillRect/>
          </a:stretch>
        </p:blipFill>
        <p:spPr>
          <a:xfrm>
            <a:off x="311700" y="2671000"/>
            <a:ext cx="2608750" cy="1398150"/>
          </a:xfrm>
          <a:prstGeom prst="rect">
            <a:avLst/>
          </a:prstGeom>
          <a:noFill/>
          <a:ln>
            <a:noFill/>
          </a:ln>
        </p:spPr>
      </p:pic>
      <p:pic>
        <p:nvPicPr>
          <p:cNvPr id="176" name="Google Shape;176;p29"/>
          <p:cNvPicPr preferRelativeResize="0"/>
          <p:nvPr/>
        </p:nvPicPr>
        <p:blipFill>
          <a:blip r:embed="rId5">
            <a:alphaModFix/>
          </a:blip>
          <a:stretch>
            <a:fillRect/>
          </a:stretch>
        </p:blipFill>
        <p:spPr>
          <a:xfrm>
            <a:off x="2920450" y="1152475"/>
            <a:ext cx="2827951" cy="1573725"/>
          </a:xfrm>
          <a:prstGeom prst="rect">
            <a:avLst/>
          </a:prstGeom>
          <a:noFill/>
          <a:ln>
            <a:noFill/>
          </a:ln>
        </p:spPr>
      </p:pic>
      <p:pic>
        <p:nvPicPr>
          <p:cNvPr id="177" name="Google Shape;177;p29"/>
          <p:cNvPicPr preferRelativeResize="0"/>
          <p:nvPr/>
        </p:nvPicPr>
        <p:blipFill>
          <a:blip r:embed="rId6">
            <a:alphaModFix/>
          </a:blip>
          <a:stretch>
            <a:fillRect/>
          </a:stretch>
        </p:blipFill>
        <p:spPr>
          <a:xfrm>
            <a:off x="2920450" y="2671000"/>
            <a:ext cx="2827950" cy="1398150"/>
          </a:xfrm>
          <a:prstGeom prst="rect">
            <a:avLst/>
          </a:prstGeom>
          <a:noFill/>
          <a:ln>
            <a:noFill/>
          </a:ln>
        </p:spPr>
      </p:pic>
      <p:sp>
        <p:nvSpPr>
          <p:cNvPr id="178" name="Google Shape;178;p29"/>
          <p:cNvSpPr txBox="1"/>
          <p:nvPr/>
        </p:nvSpPr>
        <p:spPr>
          <a:xfrm>
            <a:off x="5774675" y="1195225"/>
            <a:ext cx="3057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Our histograms show the same pattern of having a positive skew. </a:t>
            </a:r>
            <a:endParaRPr>
              <a:solidFill>
                <a:schemeClr val="dk1"/>
              </a:solidFill>
            </a:endParaRPr>
          </a:p>
          <a:p>
            <a:pPr indent="0" lvl="0" marL="0" rtl="0" algn="l">
              <a:spcBef>
                <a:spcPts val="0"/>
              </a:spcBef>
              <a:spcAft>
                <a:spcPts val="0"/>
              </a:spcAft>
              <a:buNone/>
            </a:pPr>
            <a:r>
              <a:rPr lang="en">
                <a:solidFill>
                  <a:schemeClr val="dk1"/>
                </a:solidFill>
              </a:rPr>
              <a:t>Only 4 were used as a reference and to be more easily seen. This pattern is very consistent across all of our continuous variables. </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t>Species and Post Farm CO2</a:t>
            </a:r>
            <a:endParaRPr u="sng"/>
          </a:p>
        </p:txBody>
      </p:sp>
      <p:sp>
        <p:nvSpPr>
          <p:cNvPr id="184" name="Google Shape;184;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Using Post farm CO2 and Animal species to the analyzation of variance (ANOVA), we find a significant result. This is indicated by the three asterisks. We now know that the animal species and post farm CO2 emissions are strongly related. </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185" name="Google Shape;185;p30"/>
          <p:cNvPicPr preferRelativeResize="0"/>
          <p:nvPr/>
        </p:nvPicPr>
        <p:blipFill rotWithShape="1">
          <a:blip r:embed="rId3">
            <a:alphaModFix/>
          </a:blip>
          <a:srcRect b="15016" l="1243" r="-2335" t="0"/>
          <a:stretch/>
        </p:blipFill>
        <p:spPr>
          <a:xfrm>
            <a:off x="1505700" y="2225000"/>
            <a:ext cx="6132600" cy="1562125"/>
          </a:xfrm>
          <a:prstGeom prst="rect">
            <a:avLst/>
          </a:prstGeom>
          <a:noFill/>
          <a:ln>
            <a:noFill/>
          </a:ln>
        </p:spPr>
      </p:pic>
      <p:sp>
        <p:nvSpPr>
          <p:cNvPr id="186" name="Google Shape;186;p30"/>
          <p:cNvSpPr txBox="1"/>
          <p:nvPr/>
        </p:nvSpPr>
        <p:spPr>
          <a:xfrm>
            <a:off x="376025" y="3787125"/>
            <a:ext cx="733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 This ANOVA was a welcome sight in coding. </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t>Testing the GLEAM dataset</a:t>
            </a:r>
            <a:endParaRPr u="sng"/>
          </a:p>
        </p:txBody>
      </p:sp>
      <p:pic>
        <p:nvPicPr>
          <p:cNvPr id="192" name="Google Shape;192;p31"/>
          <p:cNvPicPr preferRelativeResize="0"/>
          <p:nvPr/>
        </p:nvPicPr>
        <p:blipFill>
          <a:blip r:embed="rId3">
            <a:alphaModFix/>
          </a:blip>
          <a:stretch>
            <a:fillRect/>
          </a:stretch>
        </p:blipFill>
        <p:spPr>
          <a:xfrm>
            <a:off x="311700" y="2146788"/>
            <a:ext cx="8520600" cy="635076"/>
          </a:xfrm>
          <a:prstGeom prst="rect">
            <a:avLst/>
          </a:prstGeom>
          <a:noFill/>
          <a:ln>
            <a:noFill/>
          </a:ln>
        </p:spPr>
      </p:pic>
      <p:sp>
        <p:nvSpPr>
          <p:cNvPr id="193" name="Google Shape;193;p31"/>
          <p:cNvSpPr txBox="1"/>
          <p:nvPr/>
        </p:nvSpPr>
        <p:spPr>
          <a:xfrm>
            <a:off x="903000" y="1274463"/>
            <a:ext cx="733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This was the first test to see what next steps should be take. With the error in solve.default, there is not any useful way to shape this data. </a:t>
            </a:r>
            <a:endParaRPr>
              <a:solidFill>
                <a:schemeClr val="dk1"/>
              </a:solidFill>
            </a:endParaRPr>
          </a:p>
        </p:txBody>
      </p:sp>
      <p:sp>
        <p:nvSpPr>
          <p:cNvPr id="194" name="Google Shape;194;p31"/>
          <p:cNvSpPr txBox="1"/>
          <p:nvPr/>
        </p:nvSpPr>
        <p:spPr>
          <a:xfrm>
            <a:off x="846050" y="2954500"/>
            <a:ext cx="7338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The error in solve.default is an indicator that our information being tested will not work. The number in the bottom right of the box is an extremely small number. Nineteen zeros would be in front of that 2.60574. This was a problem </a:t>
            </a:r>
            <a:r>
              <a:rPr lang="en">
                <a:solidFill>
                  <a:schemeClr val="dk1"/>
                </a:solidFill>
              </a:rPr>
              <a:t>several</a:t>
            </a:r>
            <a:r>
              <a:rPr lang="en">
                <a:solidFill>
                  <a:schemeClr val="dk1"/>
                </a:solidFill>
              </a:rPr>
              <a:t> times. </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196950" y="2353537"/>
            <a:ext cx="8523442" cy="2605738"/>
          </a:xfrm>
          <a:prstGeom prst="rect">
            <a:avLst/>
          </a:prstGeom>
          <a:noFill/>
          <a:ln>
            <a:noFill/>
          </a:ln>
        </p:spPr>
      </p:pic>
      <p:pic>
        <p:nvPicPr>
          <p:cNvPr id="61" name="Google Shape;61;p14"/>
          <p:cNvPicPr preferRelativeResize="0"/>
          <p:nvPr/>
        </p:nvPicPr>
        <p:blipFill>
          <a:blip r:embed="rId4">
            <a:alphaModFix/>
          </a:blip>
          <a:stretch>
            <a:fillRect/>
          </a:stretch>
        </p:blipFill>
        <p:spPr>
          <a:xfrm>
            <a:off x="2451950" y="360575"/>
            <a:ext cx="1793300" cy="2445850"/>
          </a:xfrm>
          <a:prstGeom prst="rect">
            <a:avLst/>
          </a:prstGeom>
          <a:noFill/>
          <a:ln>
            <a:noFill/>
          </a:ln>
        </p:spPr>
      </p:pic>
      <p:pic>
        <p:nvPicPr>
          <p:cNvPr id="62" name="Google Shape;62;p14"/>
          <p:cNvPicPr preferRelativeResize="0"/>
          <p:nvPr/>
        </p:nvPicPr>
        <p:blipFill>
          <a:blip r:embed="rId5">
            <a:alphaModFix/>
          </a:blip>
          <a:stretch>
            <a:fillRect/>
          </a:stretch>
        </p:blipFill>
        <p:spPr>
          <a:xfrm>
            <a:off x="4666300" y="855825"/>
            <a:ext cx="3600049" cy="1139725"/>
          </a:xfrm>
          <a:prstGeom prst="rect">
            <a:avLst/>
          </a:prstGeom>
          <a:noFill/>
          <a:ln>
            <a:noFill/>
          </a:ln>
        </p:spPr>
      </p:pic>
      <p:pic>
        <p:nvPicPr>
          <p:cNvPr id="63" name="Google Shape;63;p14"/>
          <p:cNvPicPr preferRelativeResize="0"/>
          <p:nvPr/>
        </p:nvPicPr>
        <p:blipFill>
          <a:blip r:embed="rId6">
            <a:alphaModFix/>
          </a:blip>
          <a:stretch>
            <a:fillRect/>
          </a:stretch>
        </p:blipFill>
        <p:spPr>
          <a:xfrm>
            <a:off x="385700" y="650254"/>
            <a:ext cx="1741574" cy="1345300"/>
          </a:xfrm>
          <a:prstGeom prst="rect">
            <a:avLst/>
          </a:prstGeom>
          <a:noFill/>
          <a:ln>
            <a:noFill/>
          </a:ln>
        </p:spPr>
      </p:pic>
      <p:sp>
        <p:nvSpPr>
          <p:cNvPr id="64" name="Google Shape;64;p14"/>
          <p:cNvSpPr/>
          <p:nvPr/>
        </p:nvSpPr>
        <p:spPr>
          <a:xfrm>
            <a:off x="6568550" y="3963400"/>
            <a:ext cx="44400" cy="211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t>Testing the GLEAM data set (cont.)</a:t>
            </a:r>
            <a:endParaRPr u="sng"/>
          </a:p>
        </p:txBody>
      </p:sp>
      <p:pic>
        <p:nvPicPr>
          <p:cNvPr id="200" name="Google Shape;200;p32"/>
          <p:cNvPicPr preferRelativeResize="0"/>
          <p:nvPr/>
        </p:nvPicPr>
        <p:blipFill>
          <a:blip r:embed="rId3">
            <a:alphaModFix/>
          </a:blip>
          <a:stretch>
            <a:fillRect/>
          </a:stretch>
        </p:blipFill>
        <p:spPr>
          <a:xfrm>
            <a:off x="404025" y="2042025"/>
            <a:ext cx="8335949" cy="1127350"/>
          </a:xfrm>
          <a:prstGeom prst="rect">
            <a:avLst/>
          </a:prstGeom>
          <a:noFill/>
          <a:ln>
            <a:noFill/>
          </a:ln>
        </p:spPr>
      </p:pic>
      <p:sp>
        <p:nvSpPr>
          <p:cNvPr id="201" name="Google Shape;201;p32"/>
          <p:cNvSpPr txBox="1"/>
          <p:nvPr/>
        </p:nvSpPr>
        <p:spPr>
          <a:xfrm>
            <a:off x="903000" y="1222075"/>
            <a:ext cx="733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Another example of data that is not cooperating. Handling the dataset </a:t>
            </a:r>
            <a:r>
              <a:rPr lang="en">
                <a:solidFill>
                  <a:schemeClr val="dk1"/>
                </a:solidFill>
              </a:rPr>
              <a:t>this way was an obvious dead end. </a:t>
            </a:r>
            <a:endParaRPr>
              <a:solidFill>
                <a:schemeClr val="dk1"/>
              </a:solidFill>
            </a:endParaRPr>
          </a:p>
        </p:txBody>
      </p:sp>
      <p:sp>
        <p:nvSpPr>
          <p:cNvPr id="202" name="Google Shape;202;p32"/>
          <p:cNvSpPr txBox="1"/>
          <p:nvPr/>
        </p:nvSpPr>
        <p:spPr>
          <a:xfrm>
            <a:off x="903000" y="3317075"/>
            <a:ext cx="733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This time, an even smaller number! </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3"/>
          <p:cNvPicPr preferRelativeResize="0"/>
          <p:nvPr/>
        </p:nvPicPr>
        <p:blipFill>
          <a:blip r:embed="rId3">
            <a:alphaModFix/>
          </a:blip>
          <a:stretch>
            <a:fillRect/>
          </a:stretch>
        </p:blipFill>
        <p:spPr>
          <a:xfrm>
            <a:off x="107425" y="653475"/>
            <a:ext cx="6191000" cy="4288575"/>
          </a:xfrm>
          <a:prstGeom prst="rect">
            <a:avLst/>
          </a:prstGeom>
          <a:noFill/>
          <a:ln>
            <a:noFill/>
          </a:ln>
        </p:spPr>
      </p:pic>
      <p:sp>
        <p:nvSpPr>
          <p:cNvPr id="208" name="Google Shape;208;p33"/>
          <p:cNvSpPr txBox="1"/>
          <p:nvPr/>
        </p:nvSpPr>
        <p:spPr>
          <a:xfrm>
            <a:off x="0" y="53175"/>
            <a:ext cx="89175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u="sng">
                <a:solidFill>
                  <a:schemeClr val="dk1"/>
                </a:solidFill>
              </a:rPr>
              <a:t>Protein production with Post farm and Direct energy CO2</a:t>
            </a:r>
            <a:endParaRPr sz="1300"/>
          </a:p>
        </p:txBody>
      </p:sp>
      <p:sp>
        <p:nvSpPr>
          <p:cNvPr id="209" name="Google Shape;209;p33"/>
          <p:cNvSpPr txBox="1"/>
          <p:nvPr/>
        </p:nvSpPr>
        <p:spPr>
          <a:xfrm>
            <a:off x="6298425" y="653475"/>
            <a:ext cx="26667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In red we have the comparative protein </a:t>
            </a:r>
            <a:r>
              <a:rPr lang="en">
                <a:solidFill>
                  <a:schemeClr val="dk1"/>
                </a:solidFill>
              </a:rPr>
              <a:t>production level of each animal species.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Cattle, chicken, and pigs have the highest level of protein production.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 level of CO2 production post farm has the highest overall levels. Production protein appear to be indicators of this level.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Buffalo, with the lower level of protein produced, has a notable level of CO2 emissions. </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t>Post farm CO2 and Kg of protein </a:t>
            </a:r>
            <a:endParaRPr u="sng"/>
          </a:p>
        </p:txBody>
      </p:sp>
      <p:sp>
        <p:nvSpPr>
          <p:cNvPr id="215" name="Google Shape;215;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chemeClr val="lt1"/>
              </a:solidFill>
            </a:endParaRPr>
          </a:p>
        </p:txBody>
      </p:sp>
      <p:pic>
        <p:nvPicPr>
          <p:cNvPr id="216" name="Google Shape;216;p34"/>
          <p:cNvPicPr preferRelativeResize="0"/>
          <p:nvPr/>
        </p:nvPicPr>
        <p:blipFill>
          <a:blip r:embed="rId3">
            <a:alphaModFix/>
          </a:blip>
          <a:stretch>
            <a:fillRect/>
          </a:stretch>
        </p:blipFill>
        <p:spPr>
          <a:xfrm>
            <a:off x="311700" y="1166800"/>
            <a:ext cx="5314950" cy="2809875"/>
          </a:xfrm>
          <a:prstGeom prst="rect">
            <a:avLst/>
          </a:prstGeom>
          <a:noFill/>
          <a:ln>
            <a:noFill/>
          </a:ln>
        </p:spPr>
      </p:pic>
      <p:sp>
        <p:nvSpPr>
          <p:cNvPr id="217" name="Google Shape;217;p34"/>
          <p:cNvSpPr txBox="1"/>
          <p:nvPr/>
        </p:nvSpPr>
        <p:spPr>
          <a:xfrm>
            <a:off x="5626650" y="1166800"/>
            <a:ext cx="32058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We have a strong correlation between Post farm CO2 emissions and Production of protein in kilograms.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For every kilogram of protein produced there is a 3.2 unit increase in Post farm CO2 production. </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311700" y="3107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620" u="sng"/>
              <a:t>Direct energy CO2 and Protein</a:t>
            </a:r>
            <a:endParaRPr sz="2620" u="sng"/>
          </a:p>
        </p:txBody>
      </p:sp>
      <p:sp>
        <p:nvSpPr>
          <p:cNvPr id="223" name="Google Shape;223;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chemeClr val="lt1"/>
              </a:solidFill>
            </a:endParaRPr>
          </a:p>
        </p:txBody>
      </p:sp>
      <p:pic>
        <p:nvPicPr>
          <p:cNvPr id="224" name="Google Shape;224;p35"/>
          <p:cNvPicPr preferRelativeResize="0"/>
          <p:nvPr/>
        </p:nvPicPr>
        <p:blipFill>
          <a:blip r:embed="rId3">
            <a:alphaModFix/>
          </a:blip>
          <a:stretch>
            <a:fillRect/>
          </a:stretch>
        </p:blipFill>
        <p:spPr>
          <a:xfrm>
            <a:off x="311700" y="1152475"/>
            <a:ext cx="5543550" cy="2781300"/>
          </a:xfrm>
          <a:prstGeom prst="rect">
            <a:avLst/>
          </a:prstGeom>
          <a:noFill/>
          <a:ln>
            <a:noFill/>
          </a:ln>
        </p:spPr>
      </p:pic>
      <p:sp>
        <p:nvSpPr>
          <p:cNvPr id="225" name="Google Shape;225;p35"/>
          <p:cNvSpPr txBox="1"/>
          <p:nvPr/>
        </p:nvSpPr>
        <p:spPr>
          <a:xfrm>
            <a:off x="5855250" y="1152475"/>
            <a:ext cx="32886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The factor of direct energy is being used. This would include heating and cooling of the animals during the commodity production period.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Our direct energy CO2 emissions and protein </a:t>
            </a:r>
            <a:r>
              <a:rPr lang="en">
                <a:solidFill>
                  <a:schemeClr val="dk1"/>
                </a:solidFill>
              </a:rPr>
              <a:t>production</a:t>
            </a:r>
            <a:r>
              <a:rPr lang="en">
                <a:solidFill>
                  <a:schemeClr val="dk1"/>
                </a:solidFill>
              </a:rPr>
              <a:t> also show a strong positive correlation.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Every kg of </a:t>
            </a:r>
            <a:r>
              <a:rPr lang="en">
                <a:solidFill>
                  <a:schemeClr val="dk1"/>
                </a:solidFill>
              </a:rPr>
              <a:t>protein</a:t>
            </a:r>
            <a:r>
              <a:rPr lang="en">
                <a:solidFill>
                  <a:schemeClr val="dk1"/>
                </a:solidFill>
              </a:rPr>
              <a:t> increase in production leads to a 1.826 unit increase in CO2 emissions.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311700" y="120875"/>
            <a:ext cx="8520600" cy="897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t>Commodity on Post farm and Direct Energy CO2 emissions</a:t>
            </a:r>
            <a:endParaRPr u="sng"/>
          </a:p>
        </p:txBody>
      </p:sp>
      <p:sp>
        <p:nvSpPr>
          <p:cNvPr id="231" name="Google Shape;231;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chemeClr val="lt1"/>
              </a:solidFill>
            </a:endParaRPr>
          </a:p>
        </p:txBody>
      </p:sp>
      <p:pic>
        <p:nvPicPr>
          <p:cNvPr id="232" name="Google Shape;232;p36"/>
          <p:cNvPicPr preferRelativeResize="0"/>
          <p:nvPr/>
        </p:nvPicPr>
        <p:blipFill>
          <a:blip r:embed="rId3">
            <a:alphaModFix/>
          </a:blip>
          <a:stretch>
            <a:fillRect/>
          </a:stretch>
        </p:blipFill>
        <p:spPr>
          <a:xfrm>
            <a:off x="217700" y="1152475"/>
            <a:ext cx="5060100" cy="3186325"/>
          </a:xfrm>
          <a:prstGeom prst="rect">
            <a:avLst/>
          </a:prstGeom>
          <a:noFill/>
          <a:ln>
            <a:noFill/>
          </a:ln>
        </p:spPr>
      </p:pic>
      <p:sp>
        <p:nvSpPr>
          <p:cNvPr id="233" name="Google Shape;233;p36"/>
          <p:cNvSpPr txBox="1"/>
          <p:nvPr/>
        </p:nvSpPr>
        <p:spPr>
          <a:xfrm>
            <a:off x="5277800" y="886350"/>
            <a:ext cx="35544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Our first response shows low level </a:t>
            </a:r>
            <a:r>
              <a:rPr lang="en">
                <a:solidFill>
                  <a:schemeClr val="dk1"/>
                </a:solidFill>
              </a:rPr>
              <a:t>significant</a:t>
            </a:r>
            <a:r>
              <a:rPr lang="en">
                <a:solidFill>
                  <a:schemeClr val="dk1"/>
                </a:solidFill>
              </a:rPr>
              <a:t> difference.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Our second response is at 0.955. Nearing 1 is indicative of a high correspondence.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Direct energy CO2 emissions do correspond almost directly with the commodity produced</a:t>
            </a:r>
            <a:endParaRPr>
              <a:solidFill>
                <a:schemeClr val="dk1"/>
              </a:solidFill>
            </a:endParaRPr>
          </a:p>
        </p:txBody>
      </p:sp>
      <p:pic>
        <p:nvPicPr>
          <p:cNvPr id="234" name="Google Shape;234;p36"/>
          <p:cNvPicPr preferRelativeResize="0"/>
          <p:nvPr/>
        </p:nvPicPr>
        <p:blipFill>
          <a:blip r:embed="rId4">
            <a:alphaModFix/>
          </a:blip>
          <a:stretch>
            <a:fillRect/>
          </a:stretch>
        </p:blipFill>
        <p:spPr>
          <a:xfrm>
            <a:off x="5277799" y="2829402"/>
            <a:ext cx="3554400" cy="150939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7"/>
          <p:cNvSpPr txBox="1"/>
          <p:nvPr>
            <p:ph type="title"/>
          </p:nvPr>
        </p:nvSpPr>
        <p:spPr>
          <a:xfrm>
            <a:off x="311700" y="2973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t>Production System &amp; Animal species</a:t>
            </a:r>
            <a:endParaRPr u="sng"/>
          </a:p>
        </p:txBody>
      </p:sp>
      <p:sp>
        <p:nvSpPr>
          <p:cNvPr id="240" name="Google Shape;240;p37"/>
          <p:cNvSpPr txBox="1"/>
          <p:nvPr>
            <p:ph idx="1" type="body"/>
          </p:nvPr>
        </p:nvSpPr>
        <p:spPr>
          <a:xfrm>
            <a:off x="5200800" y="1170100"/>
            <a:ext cx="3286800" cy="3704700"/>
          </a:xfrm>
          <a:prstGeom prst="rect">
            <a:avLst/>
          </a:prstGeom>
        </p:spPr>
        <p:txBody>
          <a:bodyPr anchorCtr="0" anchor="t" bIns="91425" lIns="91425" spcFirstLastPara="1" rIns="91425" wrap="square" tIns="91425">
            <a:normAutofit fontScale="25000" lnSpcReduction="20000"/>
          </a:bodyPr>
          <a:lstStyle/>
          <a:p>
            <a:pPr indent="-323850" lvl="0" marL="457200" rtl="0" algn="l">
              <a:spcBef>
                <a:spcPts val="600"/>
              </a:spcBef>
              <a:spcAft>
                <a:spcPts val="0"/>
              </a:spcAft>
              <a:buClr>
                <a:schemeClr val="dk1"/>
              </a:buClr>
              <a:buSzPct val="100000"/>
              <a:buChar char="●"/>
            </a:pPr>
            <a:r>
              <a:rPr lang="en" sz="6000">
                <a:solidFill>
                  <a:schemeClr val="dk1"/>
                </a:solidFill>
                <a:highlight>
                  <a:schemeClr val="lt1"/>
                </a:highlight>
              </a:rPr>
              <a:t>Using all the features besides Production System, a random forest model predicts the correct species 78% of the time. (Buffaloes, cattle, pigs, goats, sheep, chickens).</a:t>
            </a:r>
            <a:endParaRPr sz="6000">
              <a:solidFill>
                <a:schemeClr val="dk1"/>
              </a:solidFill>
              <a:highlight>
                <a:schemeClr val="lt1"/>
              </a:highlight>
            </a:endParaRPr>
          </a:p>
          <a:p>
            <a:pPr indent="0" lvl="0" marL="0" rtl="0" algn="l">
              <a:spcBef>
                <a:spcPts val="600"/>
              </a:spcBef>
              <a:spcAft>
                <a:spcPts val="0"/>
              </a:spcAft>
              <a:buNone/>
            </a:pPr>
            <a:r>
              <a:rPr lang="en" sz="6000">
                <a:solidFill>
                  <a:schemeClr val="dk1"/>
                </a:solidFill>
                <a:highlight>
                  <a:schemeClr val="lt1"/>
                </a:highlight>
              </a:rPr>
              <a:t> </a:t>
            </a:r>
            <a:endParaRPr sz="6000">
              <a:solidFill>
                <a:schemeClr val="dk1"/>
              </a:solidFill>
              <a:highlight>
                <a:schemeClr val="lt1"/>
              </a:highlight>
            </a:endParaRPr>
          </a:p>
          <a:p>
            <a:pPr indent="-323850" lvl="0" marL="457200" rtl="0" algn="l">
              <a:spcBef>
                <a:spcPts val="600"/>
              </a:spcBef>
              <a:spcAft>
                <a:spcPts val="0"/>
              </a:spcAft>
              <a:buClr>
                <a:schemeClr val="dk1"/>
              </a:buClr>
              <a:buSzPct val="100000"/>
              <a:buChar char="●"/>
            </a:pPr>
            <a:r>
              <a:rPr lang="en" sz="6000">
                <a:solidFill>
                  <a:schemeClr val="dk1"/>
                </a:solidFill>
                <a:highlight>
                  <a:schemeClr val="lt1"/>
                </a:highlight>
              </a:rPr>
              <a:t>Random forest model is a nonparametric model, meaning no assumptions need to be met so we can be confident in using this model with these features to predict the correct species of animal</a:t>
            </a:r>
            <a:endParaRPr sz="6000">
              <a:solidFill>
                <a:schemeClr val="dk1"/>
              </a:solidFill>
              <a:highlight>
                <a:schemeClr val="lt1"/>
              </a:highlight>
            </a:endParaRPr>
          </a:p>
          <a:p>
            <a:pPr indent="0" lvl="0" marL="0" rtl="0" algn="l">
              <a:lnSpc>
                <a:spcPct val="100000"/>
              </a:lnSpc>
              <a:spcBef>
                <a:spcPts val="1000"/>
              </a:spcBef>
              <a:spcAft>
                <a:spcPts val="0"/>
              </a:spcAft>
              <a:buNone/>
            </a:pPr>
            <a:r>
              <a:t/>
            </a:r>
            <a:endParaRPr b="1" sz="1950">
              <a:solidFill>
                <a:srgbClr val="000000"/>
              </a:solidFill>
              <a:highlight>
                <a:srgbClr val="FFFFFF"/>
              </a:highlight>
            </a:endParaRPr>
          </a:p>
        </p:txBody>
      </p:sp>
      <p:pic>
        <p:nvPicPr>
          <p:cNvPr id="241" name="Google Shape;241;p37"/>
          <p:cNvPicPr preferRelativeResize="0"/>
          <p:nvPr/>
        </p:nvPicPr>
        <p:blipFill>
          <a:blip r:embed="rId3">
            <a:alphaModFix/>
          </a:blip>
          <a:stretch>
            <a:fillRect/>
          </a:stretch>
        </p:blipFill>
        <p:spPr>
          <a:xfrm>
            <a:off x="311700" y="1170125"/>
            <a:ext cx="4889100" cy="3070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u="sng"/>
              <a:t>Animal Species </a:t>
            </a:r>
            <a:r>
              <a:rPr lang="en" sz="2400" u="sng"/>
              <a:t>Emission Intensity (kg CO2e per kg protein)</a:t>
            </a:r>
            <a:endParaRPr sz="2400" u="sng"/>
          </a:p>
        </p:txBody>
      </p:sp>
      <p:sp>
        <p:nvSpPr>
          <p:cNvPr id="247" name="Google Shape;247;p38"/>
          <p:cNvSpPr txBox="1"/>
          <p:nvPr>
            <p:ph idx="1" type="body"/>
          </p:nvPr>
        </p:nvSpPr>
        <p:spPr>
          <a:xfrm>
            <a:off x="1129350" y="2571750"/>
            <a:ext cx="5906400" cy="10674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a:solidFill>
                  <a:schemeClr val="dk1"/>
                </a:solidFill>
                <a:highlight>
                  <a:schemeClr val="lt1"/>
                </a:highlight>
              </a:rPr>
              <a:t>Anova test result shows that the difference is very significant between Emission Intensity (kg CO2e per kg protein) and Animal species</a:t>
            </a:r>
            <a:endParaRPr>
              <a:solidFill>
                <a:schemeClr val="dk1"/>
              </a:solidFill>
              <a:highlight>
                <a:schemeClr val="lt1"/>
              </a:highlight>
            </a:endParaRPr>
          </a:p>
        </p:txBody>
      </p:sp>
      <p:pic>
        <p:nvPicPr>
          <p:cNvPr id="248" name="Google Shape;248;p38"/>
          <p:cNvPicPr preferRelativeResize="0"/>
          <p:nvPr/>
        </p:nvPicPr>
        <p:blipFill>
          <a:blip r:embed="rId3">
            <a:alphaModFix/>
          </a:blip>
          <a:stretch>
            <a:fillRect/>
          </a:stretch>
        </p:blipFill>
        <p:spPr>
          <a:xfrm>
            <a:off x="620100" y="1276800"/>
            <a:ext cx="7627325" cy="788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9"/>
          <p:cNvSpPr txBox="1"/>
          <p:nvPr>
            <p:ph idx="1" type="body"/>
          </p:nvPr>
        </p:nvSpPr>
        <p:spPr>
          <a:xfrm>
            <a:off x="163450" y="216450"/>
            <a:ext cx="4212000" cy="4710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900" u="sng"/>
              <a:t>Direct Energy Emissions by Region</a:t>
            </a:r>
            <a:endParaRPr sz="1900" u="sng"/>
          </a:p>
          <a:p>
            <a:pPr indent="0" lvl="0" marL="0" rtl="0" algn="ctr">
              <a:spcBef>
                <a:spcPts val="1200"/>
              </a:spcBef>
              <a:spcAft>
                <a:spcPts val="0"/>
              </a:spcAft>
              <a:buNone/>
            </a:pPr>
            <a:r>
              <a:rPr lang="en" u="sng"/>
              <a:t>Total </a:t>
            </a:r>
            <a:r>
              <a:rPr lang="en" u="sng"/>
              <a:t>Post Farm</a:t>
            </a:r>
            <a:r>
              <a:rPr lang="en" u="sng"/>
              <a:t> CO2 Emissions</a:t>
            </a:r>
            <a:endParaRPr u="sng"/>
          </a:p>
          <a:p>
            <a:pPr indent="0" lvl="0" marL="0" rtl="0" algn="ctr">
              <a:lnSpc>
                <a:spcPct val="100000"/>
              </a:lnSpc>
              <a:spcBef>
                <a:spcPts val="1200"/>
              </a:spcBef>
              <a:spcAft>
                <a:spcPts val="0"/>
              </a:spcAft>
              <a:buNone/>
            </a:pPr>
            <a:r>
              <a:rPr lang="en" sz="1600"/>
              <a:t>kg CO</a:t>
            </a:r>
            <a:r>
              <a:rPr baseline="-25000" lang="en" sz="1600"/>
              <a:t>2</a:t>
            </a:r>
            <a:r>
              <a:rPr lang="en" sz="1600"/>
              <a:t>-</a:t>
            </a:r>
            <a:r>
              <a:rPr lang="en" sz="1600"/>
              <a:t>equivalent</a:t>
            </a:r>
            <a:endParaRPr sz="1600"/>
          </a:p>
          <a:p>
            <a:pPr indent="0" lvl="0" marL="0" rtl="0" algn="ctr">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 sz="1500">
                <a:solidFill>
                  <a:schemeClr val="dk1"/>
                </a:solidFill>
              </a:rPr>
              <a:t>South Asia - 196,418,943,887</a:t>
            </a:r>
            <a:endParaRPr sz="1500">
              <a:solidFill>
                <a:schemeClr val="dk1"/>
              </a:solidFill>
            </a:endParaRPr>
          </a:p>
          <a:p>
            <a:pPr indent="0" lvl="0" marL="0" rtl="0" algn="l">
              <a:lnSpc>
                <a:spcPct val="100000"/>
              </a:lnSpc>
              <a:spcBef>
                <a:spcPts val="0"/>
              </a:spcBef>
              <a:spcAft>
                <a:spcPts val="0"/>
              </a:spcAft>
              <a:buNone/>
            </a:pPr>
            <a:r>
              <a:t/>
            </a:r>
            <a:endParaRPr sz="1500">
              <a:solidFill>
                <a:schemeClr val="dk1"/>
              </a:solidFill>
            </a:endParaRPr>
          </a:p>
          <a:p>
            <a:pPr indent="0" lvl="0" marL="0" rtl="0" algn="l">
              <a:lnSpc>
                <a:spcPct val="100000"/>
              </a:lnSpc>
              <a:spcBef>
                <a:spcPts val="0"/>
              </a:spcBef>
              <a:spcAft>
                <a:spcPts val="0"/>
              </a:spcAft>
              <a:buNone/>
            </a:pPr>
            <a:r>
              <a:rPr lang="en" sz="1500">
                <a:solidFill>
                  <a:schemeClr val="dk1"/>
                </a:solidFill>
              </a:rPr>
              <a:t>North America -  173,680,585,215</a:t>
            </a:r>
            <a:endParaRPr sz="1500">
              <a:solidFill>
                <a:schemeClr val="dk1"/>
              </a:solidFill>
            </a:endParaRPr>
          </a:p>
          <a:p>
            <a:pPr indent="0" lvl="0" marL="0" rtl="0" algn="l">
              <a:lnSpc>
                <a:spcPct val="100000"/>
              </a:lnSpc>
              <a:spcBef>
                <a:spcPts val="0"/>
              </a:spcBef>
              <a:spcAft>
                <a:spcPts val="0"/>
              </a:spcAft>
              <a:buNone/>
            </a:pPr>
            <a:r>
              <a:t/>
            </a:r>
            <a:endParaRPr sz="1500">
              <a:solidFill>
                <a:schemeClr val="dk1"/>
              </a:solidFill>
            </a:endParaRPr>
          </a:p>
          <a:p>
            <a:pPr indent="0" lvl="0" marL="0" rtl="0" algn="l">
              <a:lnSpc>
                <a:spcPct val="100000"/>
              </a:lnSpc>
              <a:spcBef>
                <a:spcPts val="0"/>
              </a:spcBef>
              <a:spcAft>
                <a:spcPts val="0"/>
              </a:spcAft>
              <a:buNone/>
            </a:pPr>
            <a:r>
              <a:rPr lang="en" sz="1500">
                <a:solidFill>
                  <a:schemeClr val="dk1"/>
                </a:solidFill>
              </a:rPr>
              <a:t>Latin America &amp; the Caribbean - 76,298,012,938</a:t>
            </a:r>
            <a:endParaRPr sz="1500">
              <a:solidFill>
                <a:schemeClr val="dk1"/>
              </a:solidFill>
            </a:endParaRPr>
          </a:p>
          <a:p>
            <a:pPr indent="0" lvl="0" marL="0" rtl="0" algn="l">
              <a:lnSpc>
                <a:spcPct val="100000"/>
              </a:lnSpc>
              <a:spcBef>
                <a:spcPts val="0"/>
              </a:spcBef>
              <a:spcAft>
                <a:spcPts val="0"/>
              </a:spcAft>
              <a:buNone/>
            </a:pPr>
            <a:r>
              <a:t/>
            </a:r>
            <a:endParaRPr sz="1500">
              <a:solidFill>
                <a:schemeClr val="dk1"/>
              </a:solidFill>
            </a:endParaRPr>
          </a:p>
          <a:p>
            <a:pPr indent="0" lvl="0" marL="0" rtl="0" algn="l">
              <a:lnSpc>
                <a:spcPct val="100000"/>
              </a:lnSpc>
              <a:spcBef>
                <a:spcPts val="0"/>
              </a:spcBef>
              <a:spcAft>
                <a:spcPts val="0"/>
              </a:spcAft>
              <a:buNone/>
            </a:pPr>
            <a:r>
              <a:rPr lang="en" sz="1500">
                <a:solidFill>
                  <a:schemeClr val="dk1"/>
                </a:solidFill>
              </a:rPr>
              <a:t>East Asia &amp; Southeast Asia - 170,354,530,567</a:t>
            </a:r>
            <a:endParaRPr sz="1500">
              <a:solidFill>
                <a:schemeClr val="dk1"/>
              </a:solidFill>
            </a:endParaRPr>
          </a:p>
          <a:p>
            <a:pPr indent="0" lvl="0" marL="0" rtl="0" algn="l">
              <a:lnSpc>
                <a:spcPct val="100000"/>
              </a:lnSpc>
              <a:spcBef>
                <a:spcPts val="0"/>
              </a:spcBef>
              <a:spcAft>
                <a:spcPts val="0"/>
              </a:spcAft>
              <a:buNone/>
            </a:pPr>
            <a:r>
              <a:t/>
            </a:r>
            <a:endParaRPr sz="1500">
              <a:solidFill>
                <a:schemeClr val="dk1"/>
              </a:solidFill>
            </a:endParaRPr>
          </a:p>
          <a:p>
            <a:pPr indent="0" lvl="0" marL="0" rtl="0" algn="l">
              <a:lnSpc>
                <a:spcPct val="100000"/>
              </a:lnSpc>
              <a:spcBef>
                <a:spcPts val="0"/>
              </a:spcBef>
              <a:spcAft>
                <a:spcPts val="0"/>
              </a:spcAft>
              <a:buNone/>
            </a:pPr>
            <a:r>
              <a:rPr lang="en" sz="1500">
                <a:solidFill>
                  <a:schemeClr val="dk1"/>
                </a:solidFill>
              </a:rPr>
              <a:t>Western Europe - 101,692,609,613</a:t>
            </a:r>
            <a:endParaRPr sz="1500">
              <a:solidFill>
                <a:schemeClr val="dk1"/>
              </a:solidFill>
            </a:endParaRPr>
          </a:p>
          <a:p>
            <a:pPr indent="0" lvl="0" marL="0" rtl="0" algn="l">
              <a:lnSpc>
                <a:spcPct val="100000"/>
              </a:lnSpc>
              <a:spcBef>
                <a:spcPts val="0"/>
              </a:spcBef>
              <a:spcAft>
                <a:spcPts val="0"/>
              </a:spcAft>
              <a:buNone/>
            </a:pPr>
            <a:r>
              <a:t/>
            </a:r>
            <a:endParaRPr sz="1500">
              <a:solidFill>
                <a:schemeClr val="dk1"/>
              </a:solidFill>
            </a:endParaRPr>
          </a:p>
          <a:p>
            <a:pPr indent="0" lvl="0" marL="0" rtl="0" algn="l">
              <a:lnSpc>
                <a:spcPct val="100000"/>
              </a:lnSpc>
              <a:spcBef>
                <a:spcPts val="0"/>
              </a:spcBef>
              <a:spcAft>
                <a:spcPts val="0"/>
              </a:spcAft>
              <a:buNone/>
            </a:pPr>
            <a:r>
              <a:rPr lang="en" sz="1500">
                <a:solidFill>
                  <a:schemeClr val="dk1"/>
                </a:solidFill>
              </a:rPr>
              <a:t>Near East &amp; North Africa - 24,756,521,988</a:t>
            </a:r>
            <a:endParaRPr sz="1500">
              <a:solidFill>
                <a:schemeClr val="dk1"/>
              </a:solidFill>
            </a:endParaRPr>
          </a:p>
        </p:txBody>
      </p:sp>
      <p:pic>
        <p:nvPicPr>
          <p:cNvPr id="254" name="Google Shape;254;p39"/>
          <p:cNvPicPr preferRelativeResize="0"/>
          <p:nvPr/>
        </p:nvPicPr>
        <p:blipFill>
          <a:blip r:embed="rId3">
            <a:alphaModFix/>
          </a:blip>
          <a:stretch>
            <a:fillRect/>
          </a:stretch>
        </p:blipFill>
        <p:spPr>
          <a:xfrm>
            <a:off x="4375450" y="599963"/>
            <a:ext cx="4463750" cy="394356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txBox="1"/>
          <p:nvPr>
            <p:ph idx="1" type="body"/>
          </p:nvPr>
        </p:nvSpPr>
        <p:spPr>
          <a:xfrm>
            <a:off x="4729400" y="216450"/>
            <a:ext cx="4212000" cy="4710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1500">
              <a:solidFill>
                <a:schemeClr val="dk1"/>
              </a:solidFill>
            </a:endParaRPr>
          </a:p>
          <a:p>
            <a:pPr indent="0" lvl="0" marL="0" rtl="0" algn="l">
              <a:lnSpc>
                <a:spcPct val="100000"/>
              </a:lnSpc>
              <a:spcBef>
                <a:spcPts val="0"/>
              </a:spcBef>
              <a:spcAft>
                <a:spcPts val="0"/>
              </a:spcAft>
              <a:buNone/>
            </a:pPr>
            <a:r>
              <a:rPr lang="en" sz="2400" u="sng"/>
              <a:t>Total CO2 Emissions</a:t>
            </a:r>
            <a:endParaRPr sz="2400" u="sng"/>
          </a:p>
          <a:p>
            <a:pPr indent="0" lvl="0" marL="0" rtl="0" algn="l">
              <a:lnSpc>
                <a:spcPct val="100000"/>
              </a:lnSpc>
              <a:spcBef>
                <a:spcPts val="0"/>
              </a:spcBef>
              <a:spcAft>
                <a:spcPts val="0"/>
              </a:spcAft>
              <a:buNone/>
            </a:pPr>
            <a:r>
              <a:rPr lang="en" sz="1100">
                <a:solidFill>
                  <a:srgbClr val="000000"/>
                </a:solidFill>
              </a:rPr>
              <a:t> </a:t>
            </a:r>
            <a:endParaRPr sz="1100">
              <a:solidFill>
                <a:srgbClr val="000000"/>
              </a:solidFill>
            </a:endParaRPr>
          </a:p>
          <a:p>
            <a:pPr indent="0" lvl="0" marL="0" rtl="0" algn="ctr">
              <a:lnSpc>
                <a:spcPct val="100000"/>
              </a:lnSpc>
              <a:spcBef>
                <a:spcPts val="0"/>
              </a:spcBef>
              <a:spcAft>
                <a:spcPts val="0"/>
              </a:spcAft>
              <a:buNone/>
            </a:pPr>
            <a:r>
              <a:rPr lang="en" sz="1300"/>
              <a:t>kg CO</a:t>
            </a:r>
            <a:r>
              <a:rPr baseline="-25000" lang="en" sz="1300"/>
              <a:t>2</a:t>
            </a:r>
            <a:r>
              <a:rPr lang="en" sz="1300"/>
              <a:t>-eq · kg protein</a:t>
            </a:r>
            <a:r>
              <a:rPr baseline="30000" lang="en" sz="1300"/>
              <a:t>-1</a:t>
            </a:r>
            <a:endParaRPr baseline="30000" sz="1300"/>
          </a:p>
          <a:p>
            <a:pPr indent="0" lvl="0" marL="0" rtl="0" algn="l">
              <a:lnSpc>
                <a:spcPct val="100000"/>
              </a:lnSpc>
              <a:spcBef>
                <a:spcPts val="0"/>
              </a:spcBef>
              <a:spcAft>
                <a:spcPts val="0"/>
              </a:spcAft>
              <a:buNone/>
            </a:pPr>
            <a:r>
              <a:t/>
            </a:r>
            <a:endParaRPr sz="1500">
              <a:solidFill>
                <a:schemeClr val="dk1"/>
              </a:solidFill>
            </a:endParaRPr>
          </a:p>
          <a:p>
            <a:pPr indent="0" lvl="0" marL="0" rtl="0" algn="l">
              <a:lnSpc>
                <a:spcPct val="100000"/>
              </a:lnSpc>
              <a:spcBef>
                <a:spcPts val="0"/>
              </a:spcBef>
              <a:spcAft>
                <a:spcPts val="0"/>
              </a:spcAft>
              <a:buNone/>
            </a:pPr>
            <a:r>
              <a:rPr lang="en" sz="1500">
                <a:solidFill>
                  <a:schemeClr val="dk1"/>
                </a:solidFill>
              </a:rPr>
              <a:t>South Asia - 9,278</a:t>
            </a:r>
            <a:endParaRPr sz="1500">
              <a:solidFill>
                <a:schemeClr val="dk1"/>
              </a:solidFill>
            </a:endParaRPr>
          </a:p>
          <a:p>
            <a:pPr indent="0" lvl="0" marL="0" rtl="0" algn="l">
              <a:lnSpc>
                <a:spcPct val="100000"/>
              </a:lnSpc>
              <a:spcBef>
                <a:spcPts val="0"/>
              </a:spcBef>
              <a:spcAft>
                <a:spcPts val="0"/>
              </a:spcAft>
              <a:buNone/>
            </a:pPr>
            <a:r>
              <a:t/>
            </a:r>
            <a:endParaRPr sz="1500">
              <a:solidFill>
                <a:schemeClr val="dk1"/>
              </a:solidFill>
            </a:endParaRPr>
          </a:p>
          <a:p>
            <a:pPr indent="0" lvl="0" marL="0" rtl="0" algn="l">
              <a:lnSpc>
                <a:spcPct val="100000"/>
              </a:lnSpc>
              <a:spcBef>
                <a:spcPts val="0"/>
              </a:spcBef>
              <a:spcAft>
                <a:spcPts val="0"/>
              </a:spcAft>
              <a:buNone/>
            </a:pPr>
            <a:r>
              <a:rPr lang="en" sz="1500">
                <a:solidFill>
                  <a:schemeClr val="dk1"/>
                </a:solidFill>
              </a:rPr>
              <a:t>Russian Federation - 4,324</a:t>
            </a:r>
            <a:endParaRPr sz="1500">
              <a:solidFill>
                <a:schemeClr val="dk1"/>
              </a:solidFill>
            </a:endParaRPr>
          </a:p>
          <a:p>
            <a:pPr indent="0" lvl="0" marL="0" rtl="0" algn="l">
              <a:lnSpc>
                <a:spcPct val="100000"/>
              </a:lnSpc>
              <a:spcBef>
                <a:spcPts val="0"/>
              </a:spcBef>
              <a:spcAft>
                <a:spcPts val="0"/>
              </a:spcAft>
              <a:buNone/>
            </a:pPr>
            <a:r>
              <a:t/>
            </a:r>
            <a:endParaRPr sz="1500">
              <a:solidFill>
                <a:schemeClr val="dk1"/>
              </a:solidFill>
            </a:endParaRPr>
          </a:p>
          <a:p>
            <a:pPr indent="0" lvl="0" marL="0" rtl="0" algn="l">
              <a:lnSpc>
                <a:spcPct val="100000"/>
              </a:lnSpc>
              <a:spcBef>
                <a:spcPts val="0"/>
              </a:spcBef>
              <a:spcAft>
                <a:spcPts val="0"/>
              </a:spcAft>
              <a:buNone/>
            </a:pPr>
            <a:r>
              <a:rPr lang="en" sz="1500">
                <a:solidFill>
                  <a:schemeClr val="dk1"/>
                </a:solidFill>
              </a:rPr>
              <a:t>East Asia &amp; Southeast Asia - 9,676</a:t>
            </a:r>
            <a:endParaRPr sz="1500">
              <a:solidFill>
                <a:schemeClr val="dk1"/>
              </a:solidFill>
            </a:endParaRPr>
          </a:p>
          <a:p>
            <a:pPr indent="0" lvl="0" marL="0" rtl="0" algn="l">
              <a:lnSpc>
                <a:spcPct val="100000"/>
              </a:lnSpc>
              <a:spcBef>
                <a:spcPts val="0"/>
              </a:spcBef>
              <a:spcAft>
                <a:spcPts val="0"/>
              </a:spcAft>
              <a:buNone/>
            </a:pPr>
            <a:r>
              <a:t/>
            </a:r>
            <a:endParaRPr sz="1500">
              <a:solidFill>
                <a:schemeClr val="dk1"/>
              </a:solidFill>
            </a:endParaRPr>
          </a:p>
          <a:p>
            <a:pPr indent="0" lvl="0" marL="0" rtl="0" algn="l">
              <a:lnSpc>
                <a:spcPct val="100000"/>
              </a:lnSpc>
              <a:spcBef>
                <a:spcPts val="0"/>
              </a:spcBef>
              <a:spcAft>
                <a:spcPts val="0"/>
              </a:spcAft>
              <a:buNone/>
            </a:pPr>
            <a:r>
              <a:rPr lang="en" sz="1500">
                <a:solidFill>
                  <a:schemeClr val="dk1"/>
                </a:solidFill>
              </a:rPr>
              <a:t>Latin America &amp; the Caribbean - 8,574</a:t>
            </a:r>
            <a:endParaRPr sz="1500">
              <a:solidFill>
                <a:schemeClr val="dk1"/>
              </a:solidFill>
            </a:endParaRPr>
          </a:p>
          <a:p>
            <a:pPr indent="0" lvl="0" marL="0" rtl="0" algn="l">
              <a:lnSpc>
                <a:spcPct val="100000"/>
              </a:lnSpc>
              <a:spcBef>
                <a:spcPts val="0"/>
              </a:spcBef>
              <a:spcAft>
                <a:spcPts val="0"/>
              </a:spcAft>
              <a:buNone/>
            </a:pPr>
            <a:r>
              <a:t/>
            </a:r>
            <a:endParaRPr sz="1500">
              <a:solidFill>
                <a:schemeClr val="dk1"/>
              </a:solidFill>
            </a:endParaRPr>
          </a:p>
          <a:p>
            <a:pPr indent="0" lvl="0" marL="0" rtl="0" algn="l">
              <a:lnSpc>
                <a:spcPct val="100000"/>
              </a:lnSpc>
              <a:spcBef>
                <a:spcPts val="0"/>
              </a:spcBef>
              <a:spcAft>
                <a:spcPts val="0"/>
              </a:spcAft>
              <a:buNone/>
            </a:pPr>
            <a:r>
              <a:rPr lang="en" sz="1500">
                <a:solidFill>
                  <a:schemeClr val="dk1"/>
                </a:solidFill>
              </a:rPr>
              <a:t>Near East &amp; North Africa - 9,296</a:t>
            </a:r>
            <a:endParaRPr sz="1500">
              <a:solidFill>
                <a:schemeClr val="dk1"/>
              </a:solidFill>
            </a:endParaRPr>
          </a:p>
          <a:p>
            <a:pPr indent="0" lvl="0" marL="0" rtl="0" algn="l">
              <a:lnSpc>
                <a:spcPct val="100000"/>
              </a:lnSpc>
              <a:spcBef>
                <a:spcPts val="0"/>
              </a:spcBef>
              <a:spcAft>
                <a:spcPts val="0"/>
              </a:spcAft>
              <a:buNone/>
            </a:pPr>
            <a:r>
              <a:t/>
            </a:r>
            <a:endParaRPr sz="1500">
              <a:solidFill>
                <a:schemeClr val="dk1"/>
              </a:solidFill>
            </a:endParaRPr>
          </a:p>
          <a:p>
            <a:pPr indent="0" lvl="0" marL="0" rtl="0" algn="l">
              <a:lnSpc>
                <a:spcPct val="100000"/>
              </a:lnSpc>
              <a:spcBef>
                <a:spcPts val="0"/>
              </a:spcBef>
              <a:spcAft>
                <a:spcPts val="0"/>
              </a:spcAft>
              <a:buNone/>
            </a:pPr>
            <a:r>
              <a:rPr lang="en" sz="1500">
                <a:solidFill>
                  <a:schemeClr val="dk1"/>
                </a:solidFill>
              </a:rPr>
              <a:t>Sub-Saharan Africa - 7,067</a:t>
            </a:r>
            <a:endParaRPr sz="1500">
              <a:solidFill>
                <a:schemeClr val="dk1"/>
              </a:solidFill>
            </a:endParaRPr>
          </a:p>
          <a:p>
            <a:pPr indent="0" lvl="0" marL="0" rtl="0" algn="l">
              <a:lnSpc>
                <a:spcPct val="100000"/>
              </a:lnSpc>
              <a:spcBef>
                <a:spcPts val="0"/>
              </a:spcBef>
              <a:spcAft>
                <a:spcPts val="0"/>
              </a:spcAft>
              <a:buNone/>
            </a:pPr>
            <a:r>
              <a:t/>
            </a:r>
            <a:endParaRPr sz="1500">
              <a:solidFill>
                <a:schemeClr val="dk1"/>
              </a:solidFill>
            </a:endParaRPr>
          </a:p>
          <a:p>
            <a:pPr indent="0" lvl="0" marL="0" rtl="0" algn="l">
              <a:lnSpc>
                <a:spcPct val="100000"/>
              </a:lnSpc>
              <a:spcBef>
                <a:spcPts val="0"/>
              </a:spcBef>
              <a:spcAft>
                <a:spcPts val="0"/>
              </a:spcAft>
              <a:buNone/>
            </a:pPr>
            <a:r>
              <a:t/>
            </a:r>
            <a:endParaRPr sz="1500">
              <a:solidFill>
                <a:schemeClr val="dk1"/>
              </a:solidFill>
            </a:endParaRPr>
          </a:p>
        </p:txBody>
      </p:sp>
      <p:pic>
        <p:nvPicPr>
          <p:cNvPr id="260" name="Google Shape;260;p40"/>
          <p:cNvPicPr preferRelativeResize="0"/>
          <p:nvPr/>
        </p:nvPicPr>
        <p:blipFill>
          <a:blip r:embed="rId3">
            <a:alphaModFix/>
          </a:blip>
          <a:stretch>
            <a:fillRect/>
          </a:stretch>
        </p:blipFill>
        <p:spPr>
          <a:xfrm>
            <a:off x="152400" y="152400"/>
            <a:ext cx="4424600" cy="48078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1"/>
          <p:cNvSpPr txBox="1"/>
          <p:nvPr>
            <p:ph idx="1" type="body"/>
          </p:nvPr>
        </p:nvSpPr>
        <p:spPr>
          <a:xfrm>
            <a:off x="228850" y="216450"/>
            <a:ext cx="4343100" cy="4710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1500">
              <a:solidFill>
                <a:schemeClr val="dk1"/>
              </a:solidFill>
            </a:endParaRPr>
          </a:p>
          <a:p>
            <a:pPr indent="0" lvl="0" marL="0" rtl="0" algn="l">
              <a:lnSpc>
                <a:spcPct val="100000"/>
              </a:lnSpc>
              <a:spcBef>
                <a:spcPts val="0"/>
              </a:spcBef>
              <a:spcAft>
                <a:spcPts val="0"/>
              </a:spcAft>
              <a:buNone/>
            </a:pPr>
            <a:r>
              <a:t/>
            </a:r>
            <a:endParaRPr sz="1500">
              <a:solidFill>
                <a:schemeClr val="dk1"/>
              </a:solidFill>
            </a:endParaRPr>
          </a:p>
          <a:p>
            <a:pPr indent="0" lvl="0" marL="0" rtl="0" algn="l">
              <a:lnSpc>
                <a:spcPct val="100000"/>
              </a:lnSpc>
              <a:spcBef>
                <a:spcPts val="0"/>
              </a:spcBef>
              <a:spcAft>
                <a:spcPts val="0"/>
              </a:spcAft>
              <a:buNone/>
            </a:pPr>
            <a:r>
              <a:rPr lang="en" sz="2400" u="sng"/>
              <a:t>Total CO2 Emissions</a:t>
            </a:r>
            <a:endParaRPr sz="2400" u="sng"/>
          </a:p>
          <a:p>
            <a:pPr indent="0" lvl="0" marL="0" rtl="0" algn="l">
              <a:lnSpc>
                <a:spcPct val="100000"/>
              </a:lnSpc>
              <a:spcBef>
                <a:spcPts val="0"/>
              </a:spcBef>
              <a:spcAft>
                <a:spcPts val="0"/>
              </a:spcAft>
              <a:buNone/>
            </a:pPr>
            <a:r>
              <a:t/>
            </a:r>
            <a:endParaRPr sz="1500">
              <a:solidFill>
                <a:schemeClr val="dk1"/>
              </a:solidFill>
            </a:endParaRPr>
          </a:p>
          <a:p>
            <a:pPr indent="0" lvl="0" marL="0" rtl="0" algn="l">
              <a:lnSpc>
                <a:spcPct val="100000"/>
              </a:lnSpc>
              <a:spcBef>
                <a:spcPts val="0"/>
              </a:spcBef>
              <a:spcAft>
                <a:spcPts val="0"/>
              </a:spcAft>
              <a:buNone/>
            </a:pPr>
            <a:r>
              <a:rPr lang="en" sz="1500">
                <a:solidFill>
                  <a:schemeClr val="dk1"/>
                </a:solidFill>
              </a:rPr>
              <a:t>East Asia &amp; Southeast Asia - 170,354,530,567</a:t>
            </a:r>
            <a:endParaRPr sz="1500">
              <a:solidFill>
                <a:schemeClr val="dk1"/>
              </a:solidFill>
            </a:endParaRPr>
          </a:p>
          <a:p>
            <a:pPr indent="0" lvl="0" marL="0" rtl="0" algn="l">
              <a:lnSpc>
                <a:spcPct val="100000"/>
              </a:lnSpc>
              <a:spcBef>
                <a:spcPts val="0"/>
              </a:spcBef>
              <a:spcAft>
                <a:spcPts val="0"/>
              </a:spcAft>
              <a:buNone/>
            </a:pPr>
            <a:r>
              <a:t/>
            </a:r>
            <a:endParaRPr sz="1500">
              <a:solidFill>
                <a:schemeClr val="dk1"/>
              </a:solidFill>
            </a:endParaRPr>
          </a:p>
          <a:p>
            <a:pPr indent="0" lvl="0" marL="0" rtl="0" algn="l">
              <a:lnSpc>
                <a:spcPct val="100000"/>
              </a:lnSpc>
              <a:spcBef>
                <a:spcPts val="0"/>
              </a:spcBef>
              <a:spcAft>
                <a:spcPts val="0"/>
              </a:spcAft>
              <a:buNone/>
            </a:pPr>
            <a:r>
              <a:rPr lang="en" sz="1500">
                <a:solidFill>
                  <a:schemeClr val="dk1"/>
                </a:solidFill>
              </a:rPr>
              <a:t>Latin America &amp; the Caribbean - 76,298,012,938</a:t>
            </a:r>
            <a:endParaRPr sz="1500">
              <a:solidFill>
                <a:schemeClr val="dk1"/>
              </a:solidFill>
            </a:endParaRPr>
          </a:p>
          <a:p>
            <a:pPr indent="0" lvl="0" marL="0" rtl="0" algn="l">
              <a:lnSpc>
                <a:spcPct val="100000"/>
              </a:lnSpc>
              <a:spcBef>
                <a:spcPts val="0"/>
              </a:spcBef>
              <a:spcAft>
                <a:spcPts val="0"/>
              </a:spcAft>
              <a:buNone/>
            </a:pPr>
            <a:r>
              <a:t/>
            </a:r>
            <a:endParaRPr sz="1500">
              <a:solidFill>
                <a:schemeClr val="dk1"/>
              </a:solidFill>
            </a:endParaRPr>
          </a:p>
          <a:p>
            <a:pPr indent="0" lvl="0" marL="0" rtl="0" algn="l">
              <a:lnSpc>
                <a:spcPct val="100000"/>
              </a:lnSpc>
              <a:spcBef>
                <a:spcPts val="0"/>
              </a:spcBef>
              <a:spcAft>
                <a:spcPts val="0"/>
              </a:spcAft>
              <a:buNone/>
            </a:pPr>
            <a:r>
              <a:rPr lang="en" sz="1500">
                <a:solidFill>
                  <a:schemeClr val="dk1"/>
                </a:solidFill>
              </a:rPr>
              <a:t>Western Europe - 101,692,609,613</a:t>
            </a:r>
            <a:endParaRPr sz="1500">
              <a:solidFill>
                <a:schemeClr val="dk1"/>
              </a:solidFill>
            </a:endParaRPr>
          </a:p>
          <a:p>
            <a:pPr indent="0" lvl="0" marL="0" rtl="0" algn="l">
              <a:lnSpc>
                <a:spcPct val="100000"/>
              </a:lnSpc>
              <a:spcBef>
                <a:spcPts val="0"/>
              </a:spcBef>
              <a:spcAft>
                <a:spcPts val="0"/>
              </a:spcAft>
              <a:buNone/>
            </a:pPr>
            <a:r>
              <a:t/>
            </a:r>
            <a:endParaRPr sz="1500">
              <a:solidFill>
                <a:schemeClr val="dk1"/>
              </a:solidFill>
            </a:endParaRPr>
          </a:p>
          <a:p>
            <a:pPr indent="0" lvl="0" marL="0" rtl="0" algn="l">
              <a:lnSpc>
                <a:spcPct val="100000"/>
              </a:lnSpc>
              <a:spcBef>
                <a:spcPts val="0"/>
              </a:spcBef>
              <a:spcAft>
                <a:spcPts val="0"/>
              </a:spcAft>
              <a:buNone/>
            </a:pPr>
            <a:r>
              <a:rPr lang="en" sz="1500">
                <a:solidFill>
                  <a:schemeClr val="dk1"/>
                </a:solidFill>
              </a:rPr>
              <a:t>North America - 173,680,582,215</a:t>
            </a:r>
            <a:endParaRPr sz="1500">
              <a:solidFill>
                <a:schemeClr val="dk1"/>
              </a:solidFill>
            </a:endParaRPr>
          </a:p>
          <a:p>
            <a:pPr indent="0" lvl="0" marL="0" rtl="0" algn="l">
              <a:lnSpc>
                <a:spcPct val="100000"/>
              </a:lnSpc>
              <a:spcBef>
                <a:spcPts val="0"/>
              </a:spcBef>
              <a:spcAft>
                <a:spcPts val="0"/>
              </a:spcAft>
              <a:buNone/>
            </a:pPr>
            <a:r>
              <a:t/>
            </a:r>
            <a:endParaRPr sz="1500">
              <a:solidFill>
                <a:schemeClr val="dk1"/>
              </a:solidFill>
            </a:endParaRPr>
          </a:p>
          <a:p>
            <a:pPr indent="0" lvl="0" marL="0" rtl="0" algn="l">
              <a:lnSpc>
                <a:spcPct val="100000"/>
              </a:lnSpc>
              <a:spcBef>
                <a:spcPts val="0"/>
              </a:spcBef>
              <a:spcAft>
                <a:spcPts val="0"/>
              </a:spcAft>
              <a:buNone/>
            </a:pPr>
            <a:r>
              <a:rPr lang="en" sz="1500">
                <a:solidFill>
                  <a:schemeClr val="dk1"/>
                </a:solidFill>
              </a:rPr>
              <a:t>Oceania - 37,606,555,200</a:t>
            </a:r>
            <a:endParaRPr sz="1500">
              <a:solidFill>
                <a:schemeClr val="dk1"/>
              </a:solidFill>
            </a:endParaRPr>
          </a:p>
          <a:p>
            <a:pPr indent="0" lvl="0" marL="0" rtl="0" algn="l">
              <a:lnSpc>
                <a:spcPct val="100000"/>
              </a:lnSpc>
              <a:spcBef>
                <a:spcPts val="0"/>
              </a:spcBef>
              <a:spcAft>
                <a:spcPts val="0"/>
              </a:spcAft>
              <a:buNone/>
            </a:pPr>
            <a:r>
              <a:t/>
            </a:r>
            <a:endParaRPr sz="1500">
              <a:solidFill>
                <a:schemeClr val="dk1"/>
              </a:solidFill>
            </a:endParaRPr>
          </a:p>
          <a:p>
            <a:pPr indent="0" lvl="0" marL="0" rtl="0" algn="l">
              <a:lnSpc>
                <a:spcPct val="100000"/>
              </a:lnSpc>
              <a:spcBef>
                <a:spcPts val="0"/>
              </a:spcBef>
              <a:spcAft>
                <a:spcPts val="0"/>
              </a:spcAft>
              <a:buNone/>
            </a:pPr>
            <a:r>
              <a:rPr lang="en" sz="1500">
                <a:solidFill>
                  <a:schemeClr val="dk1"/>
                </a:solidFill>
              </a:rPr>
              <a:t>South Asia - 196,418,943,887</a:t>
            </a:r>
            <a:endParaRPr sz="1500">
              <a:solidFill>
                <a:schemeClr val="dk1"/>
              </a:solidFill>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pic>
        <p:nvPicPr>
          <p:cNvPr id="266" name="Google Shape;266;p41"/>
          <p:cNvPicPr preferRelativeResize="0"/>
          <p:nvPr/>
        </p:nvPicPr>
        <p:blipFill>
          <a:blip r:embed="rId3">
            <a:alphaModFix/>
          </a:blip>
          <a:stretch>
            <a:fillRect/>
          </a:stretch>
        </p:blipFill>
        <p:spPr>
          <a:xfrm>
            <a:off x="4572000" y="152400"/>
            <a:ext cx="4211155"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idx="1" type="body"/>
          </p:nvPr>
        </p:nvSpPr>
        <p:spPr>
          <a:xfrm>
            <a:off x="311700" y="32949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lang="en" sz="1600">
                <a:solidFill>
                  <a:schemeClr val="dk1"/>
                </a:solidFill>
              </a:rPr>
              <a:t>Andrew Anthony Flores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First foray into coding or data science</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Most experience comes from retail jobs and management</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Currently enrolled in WozU through Southern Careers Institute</a:t>
            </a:r>
            <a:endParaRPr sz="1600">
              <a:solidFill>
                <a:schemeClr val="dk1"/>
              </a:solidFill>
            </a:endParaRPr>
          </a:p>
        </p:txBody>
      </p:sp>
      <p:pic>
        <p:nvPicPr>
          <p:cNvPr id="70" name="Google Shape;70;p15"/>
          <p:cNvPicPr preferRelativeResize="0"/>
          <p:nvPr/>
        </p:nvPicPr>
        <p:blipFill>
          <a:blip r:embed="rId3">
            <a:alphaModFix/>
          </a:blip>
          <a:stretch>
            <a:fillRect/>
          </a:stretch>
        </p:blipFill>
        <p:spPr>
          <a:xfrm>
            <a:off x="3666652" y="0"/>
            <a:ext cx="1810698" cy="2414275"/>
          </a:xfrm>
          <a:prstGeom prst="rect">
            <a:avLst/>
          </a:prstGeom>
          <a:noFill/>
          <a:ln>
            <a:noFill/>
          </a:ln>
        </p:spPr>
      </p:pic>
      <p:pic>
        <p:nvPicPr>
          <p:cNvPr id="71" name="Google Shape;71;p15"/>
          <p:cNvPicPr preferRelativeResize="0"/>
          <p:nvPr/>
        </p:nvPicPr>
        <p:blipFill>
          <a:blip r:embed="rId4">
            <a:alphaModFix/>
          </a:blip>
          <a:stretch>
            <a:fillRect/>
          </a:stretch>
        </p:blipFill>
        <p:spPr>
          <a:xfrm>
            <a:off x="1179925" y="2157413"/>
            <a:ext cx="7144875" cy="828675"/>
          </a:xfrm>
          <a:prstGeom prst="rect">
            <a:avLst/>
          </a:prstGeom>
          <a:noFill/>
          <a:ln>
            <a:noFill/>
          </a:ln>
        </p:spPr>
      </p:pic>
      <p:pic>
        <p:nvPicPr>
          <p:cNvPr id="72" name="Google Shape;72;p15"/>
          <p:cNvPicPr preferRelativeResize="0"/>
          <p:nvPr/>
        </p:nvPicPr>
        <p:blipFill>
          <a:blip r:embed="rId5">
            <a:alphaModFix/>
          </a:blip>
          <a:stretch>
            <a:fillRect/>
          </a:stretch>
        </p:blipFill>
        <p:spPr>
          <a:xfrm>
            <a:off x="5586675" y="2474754"/>
            <a:ext cx="1137754" cy="511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t>Conclusions</a:t>
            </a:r>
            <a:r>
              <a:rPr lang="en"/>
              <a:t>:</a:t>
            </a:r>
            <a:endParaRPr/>
          </a:p>
        </p:txBody>
      </p:sp>
      <p:sp>
        <p:nvSpPr>
          <p:cNvPr id="272" name="Google Shape;272;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The highest emissions have a </a:t>
            </a:r>
            <a:r>
              <a:rPr lang="en">
                <a:solidFill>
                  <a:schemeClr val="dk1"/>
                </a:solidFill>
              </a:rPr>
              <a:t>tendency</a:t>
            </a:r>
            <a:r>
              <a:rPr lang="en">
                <a:solidFill>
                  <a:schemeClr val="dk1"/>
                </a:solidFill>
              </a:rPr>
              <a:t> to be much higher than the next.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highest emissions of CO2 after farm production come from milk when getting the milk to the consumer.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Kilograms of protein produced is </a:t>
            </a:r>
            <a:r>
              <a:rPr lang="en">
                <a:solidFill>
                  <a:schemeClr val="dk1"/>
                </a:solidFill>
              </a:rPr>
              <a:t>indicative of the CO2 emissions that will be created.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protein type being produced does strongly correlate with the emissions from the direct energy needs of farm production in the form of CO2.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We can use these focusing factors to potentially reduce the CO2 footprint of protein production and supply.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World regions have differing challenges to produce and supply livestock</a:t>
            </a: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Get a little nosey. Questions for GLEAM</a:t>
            </a:r>
            <a:endParaRPr/>
          </a:p>
        </p:txBody>
      </p:sp>
      <p:pic>
        <p:nvPicPr>
          <p:cNvPr id="278" name="Google Shape;278;p43"/>
          <p:cNvPicPr preferRelativeResize="0"/>
          <p:nvPr/>
        </p:nvPicPr>
        <p:blipFill>
          <a:blip r:embed="rId3">
            <a:alphaModFix/>
          </a:blip>
          <a:stretch>
            <a:fillRect/>
          </a:stretch>
        </p:blipFill>
        <p:spPr>
          <a:xfrm>
            <a:off x="2286000" y="1285875"/>
            <a:ext cx="4572000" cy="2571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References</a:t>
            </a:r>
            <a:endParaRPr/>
          </a:p>
        </p:txBody>
      </p:sp>
      <p:sp>
        <p:nvSpPr>
          <p:cNvPr id="284" name="Google Shape;284;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ctr">
              <a:spcBef>
                <a:spcPts val="1200"/>
              </a:spcBef>
              <a:spcAft>
                <a:spcPts val="0"/>
              </a:spcAft>
              <a:buNone/>
            </a:pPr>
            <a:r>
              <a:rPr lang="en"/>
              <a:t>Live Stock and the Environment</a:t>
            </a:r>
            <a:endParaRPr/>
          </a:p>
          <a:p>
            <a:pPr indent="0" lvl="0" marL="0" rtl="0" algn="ctr">
              <a:spcBef>
                <a:spcPts val="1200"/>
              </a:spcBef>
              <a:spcAft>
                <a:spcPts val="0"/>
              </a:spcAft>
              <a:buNone/>
            </a:pPr>
            <a:r>
              <a:t/>
            </a:r>
            <a:endParaRPr/>
          </a:p>
          <a:p>
            <a:pPr indent="0" lvl="0" marL="0" rtl="0" algn="ctr">
              <a:spcBef>
                <a:spcPts val="1200"/>
              </a:spcBef>
              <a:spcAft>
                <a:spcPts val="0"/>
              </a:spcAft>
              <a:buNone/>
            </a:pPr>
            <a:r>
              <a:rPr lang="en"/>
              <a:t>GLEAM_Data_public_release.xlsx</a:t>
            </a:r>
            <a:endParaRPr/>
          </a:p>
          <a:p>
            <a:pPr indent="0" lvl="0" marL="0" rtl="0" algn="ctr">
              <a:spcBef>
                <a:spcPts val="1200"/>
              </a:spcBef>
              <a:spcAft>
                <a:spcPts val="0"/>
              </a:spcAft>
              <a:buNone/>
            </a:pPr>
            <a:r>
              <a:t/>
            </a:r>
            <a:endParaRPr/>
          </a:p>
          <a:p>
            <a:pPr indent="0" lvl="0" marL="0" rtl="0" algn="ctr">
              <a:spcBef>
                <a:spcPts val="1200"/>
              </a:spcBef>
              <a:spcAft>
                <a:spcPts val="1200"/>
              </a:spcAft>
              <a:buNone/>
            </a:pPr>
            <a:r>
              <a:rPr lang="en" u="sng">
                <a:solidFill>
                  <a:schemeClr val="accent5"/>
                </a:solidFill>
                <a:hlinkClick r:id="rId3">
                  <a:extLst>
                    <a:ext uri="{A12FA001-AC4F-418D-AE19-62706E023703}">
                      <ahyp:hlinkClr val="tx"/>
                    </a:ext>
                  </a:extLst>
                </a:hlinkClick>
              </a:rPr>
              <a:t>https://www.fao.org/livestock-environment/en/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6"/>
          <p:cNvPicPr preferRelativeResize="0"/>
          <p:nvPr/>
        </p:nvPicPr>
        <p:blipFill>
          <a:blip r:embed="rId3">
            <a:alphaModFix/>
          </a:blip>
          <a:stretch>
            <a:fillRect/>
          </a:stretch>
        </p:blipFill>
        <p:spPr>
          <a:xfrm>
            <a:off x="6193400" y="144200"/>
            <a:ext cx="2560425" cy="1600200"/>
          </a:xfrm>
          <a:prstGeom prst="rect">
            <a:avLst/>
          </a:prstGeom>
          <a:noFill/>
          <a:ln>
            <a:noFill/>
          </a:ln>
        </p:spPr>
      </p:pic>
      <p:pic>
        <p:nvPicPr>
          <p:cNvPr id="78" name="Google Shape;78;p16"/>
          <p:cNvPicPr preferRelativeResize="0"/>
          <p:nvPr/>
        </p:nvPicPr>
        <p:blipFill>
          <a:blip r:embed="rId4">
            <a:alphaModFix/>
          </a:blip>
          <a:stretch>
            <a:fillRect/>
          </a:stretch>
        </p:blipFill>
        <p:spPr>
          <a:xfrm>
            <a:off x="3" y="41600"/>
            <a:ext cx="2980793" cy="5143500"/>
          </a:xfrm>
          <a:prstGeom prst="rect">
            <a:avLst/>
          </a:prstGeom>
          <a:noFill/>
          <a:ln>
            <a:noFill/>
          </a:ln>
        </p:spPr>
      </p:pic>
      <p:sp>
        <p:nvSpPr>
          <p:cNvPr id="79" name="Google Shape;79;p16"/>
          <p:cNvSpPr txBox="1"/>
          <p:nvPr>
            <p:ph idx="1" type="body"/>
          </p:nvPr>
        </p:nvSpPr>
        <p:spPr>
          <a:xfrm>
            <a:off x="2980810" y="3100825"/>
            <a:ext cx="8520600" cy="19971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sz="2120">
                <a:solidFill>
                  <a:schemeClr val="dk1"/>
                </a:solidFill>
              </a:rPr>
              <a:t>Katie Kaiser</a:t>
            </a:r>
            <a:endParaRPr b="1" sz="2120">
              <a:solidFill>
                <a:schemeClr val="dk1"/>
              </a:solidFill>
            </a:endParaRPr>
          </a:p>
          <a:p>
            <a:pPr indent="0" lvl="0" marL="0" rtl="0" algn="l">
              <a:spcBef>
                <a:spcPts val="1200"/>
              </a:spcBef>
              <a:spcAft>
                <a:spcPts val="0"/>
              </a:spcAft>
              <a:buNone/>
            </a:pPr>
            <a:r>
              <a:rPr lang="en">
                <a:solidFill>
                  <a:schemeClr val="dk1"/>
                </a:solidFill>
              </a:rPr>
              <a:t>Medical Background</a:t>
            </a:r>
            <a:endParaRPr>
              <a:solidFill>
                <a:schemeClr val="dk1"/>
              </a:solidFill>
            </a:endParaRPr>
          </a:p>
          <a:p>
            <a:pPr indent="0" lvl="0" marL="0" rtl="0" algn="l">
              <a:spcBef>
                <a:spcPts val="1200"/>
              </a:spcBef>
              <a:spcAft>
                <a:spcPts val="0"/>
              </a:spcAft>
              <a:buNone/>
            </a:pPr>
            <a:r>
              <a:rPr lang="en">
                <a:solidFill>
                  <a:schemeClr val="dk1"/>
                </a:solidFill>
              </a:rPr>
              <a:t>Currently enrolled in WozU - Entity Academy Data Science Program</a:t>
            </a:r>
            <a:endParaRPr>
              <a:solidFill>
                <a:schemeClr val="dk1"/>
              </a:solidFill>
            </a:endParaRPr>
          </a:p>
          <a:p>
            <a:pPr indent="0" lvl="0" marL="0" rtl="0" algn="l">
              <a:spcBef>
                <a:spcPts val="1200"/>
              </a:spcBef>
              <a:spcAft>
                <a:spcPts val="0"/>
              </a:spcAft>
              <a:buNone/>
            </a:pPr>
            <a:r>
              <a:rPr lang="en">
                <a:solidFill>
                  <a:schemeClr val="dk1"/>
                </a:solidFill>
              </a:rPr>
              <a:t>Looking forward to using my skills and </a:t>
            </a:r>
            <a:r>
              <a:rPr lang="en">
                <a:solidFill>
                  <a:schemeClr val="dk1"/>
                </a:solidFill>
              </a:rPr>
              <a:t>learning</a:t>
            </a:r>
            <a:r>
              <a:rPr lang="en">
                <a:solidFill>
                  <a:schemeClr val="dk1"/>
                </a:solidFill>
              </a:rPr>
              <a:t> more about data science</a:t>
            </a:r>
            <a:endParaRPr>
              <a:solidFill>
                <a:schemeClr val="dk1"/>
              </a:solidFill>
            </a:endParaRPr>
          </a:p>
          <a:p>
            <a:pPr indent="0" lvl="0" marL="0" rtl="0" algn="l">
              <a:spcBef>
                <a:spcPts val="1200"/>
              </a:spcBef>
              <a:spcAft>
                <a:spcPts val="1200"/>
              </a:spcAft>
              <a:buNone/>
            </a:pPr>
            <a:r>
              <a:rPr lang="en">
                <a:solidFill>
                  <a:schemeClr val="dk1"/>
                </a:solidFill>
              </a:rPr>
              <a:t>How to reach me: Kkaiser1986@gmail.com</a:t>
            </a:r>
            <a:endParaRPr>
              <a:solidFill>
                <a:schemeClr val="dk1"/>
              </a:solidFill>
            </a:endParaRPr>
          </a:p>
        </p:txBody>
      </p:sp>
      <p:sp>
        <p:nvSpPr>
          <p:cNvPr id="80" name="Google Shape;80;p16"/>
          <p:cNvSpPr txBox="1"/>
          <p:nvPr/>
        </p:nvSpPr>
        <p:spPr>
          <a:xfrm>
            <a:off x="646200" y="4567857"/>
            <a:ext cx="54162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1" name="Google Shape;81;p16"/>
          <p:cNvSpPr txBox="1"/>
          <p:nvPr/>
        </p:nvSpPr>
        <p:spPr>
          <a:xfrm>
            <a:off x="6114900" y="1942850"/>
            <a:ext cx="2717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2013 - 2017</a:t>
            </a:r>
            <a:endParaRPr>
              <a:solidFill>
                <a:schemeClr val="dk1"/>
              </a:solidFill>
            </a:endParaRPr>
          </a:p>
          <a:p>
            <a:pPr indent="0" lvl="0" marL="0" rtl="0" algn="l">
              <a:spcBef>
                <a:spcPts val="0"/>
              </a:spcBef>
              <a:spcAft>
                <a:spcPts val="0"/>
              </a:spcAft>
              <a:buNone/>
            </a:pPr>
            <a:r>
              <a:rPr lang="en">
                <a:solidFill>
                  <a:schemeClr val="dk1"/>
                </a:solidFill>
              </a:rPr>
              <a:t>University of Phoenix</a:t>
            </a:r>
            <a:endParaRPr>
              <a:solidFill>
                <a:schemeClr val="dk1"/>
              </a:solidFill>
            </a:endParaRPr>
          </a:p>
          <a:p>
            <a:pPr indent="0" lvl="0" marL="0" rtl="0" algn="l">
              <a:spcBef>
                <a:spcPts val="0"/>
              </a:spcBef>
              <a:spcAft>
                <a:spcPts val="0"/>
              </a:spcAft>
              <a:buNone/>
            </a:pPr>
            <a:r>
              <a:rPr lang="en">
                <a:solidFill>
                  <a:schemeClr val="dk1"/>
                </a:solidFill>
              </a:rPr>
              <a:t>Bachelor of Science: </a:t>
            </a:r>
            <a:endParaRPr>
              <a:solidFill>
                <a:schemeClr val="dk1"/>
              </a:solidFill>
            </a:endParaRPr>
          </a:p>
          <a:p>
            <a:pPr indent="0" lvl="0" marL="0" rtl="0" algn="l">
              <a:spcBef>
                <a:spcPts val="0"/>
              </a:spcBef>
              <a:spcAft>
                <a:spcPts val="0"/>
              </a:spcAft>
              <a:buNone/>
            </a:pPr>
            <a:r>
              <a:rPr lang="en">
                <a:solidFill>
                  <a:schemeClr val="dk1"/>
                </a:solidFill>
              </a:rPr>
              <a:t>Healthcare Administration</a:t>
            </a:r>
            <a:endParaRPr>
              <a:highlight>
                <a:schemeClr val="dk1"/>
              </a:highlight>
            </a:endParaRPr>
          </a:p>
        </p:txBody>
      </p:sp>
      <p:sp>
        <p:nvSpPr>
          <p:cNvPr id="82" name="Google Shape;82;p16"/>
          <p:cNvSpPr txBox="1"/>
          <p:nvPr/>
        </p:nvSpPr>
        <p:spPr>
          <a:xfrm>
            <a:off x="918975" y="2149302"/>
            <a:ext cx="73152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83" name="Google Shape;83;p16"/>
          <p:cNvPicPr preferRelativeResize="0"/>
          <p:nvPr/>
        </p:nvPicPr>
        <p:blipFill rotWithShape="1">
          <a:blip r:embed="rId5">
            <a:alphaModFix/>
          </a:blip>
          <a:srcRect b="0" l="1500" r="-1499" t="0"/>
          <a:stretch/>
        </p:blipFill>
        <p:spPr>
          <a:xfrm>
            <a:off x="3093050" y="945475"/>
            <a:ext cx="2909600" cy="1600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7"/>
          <p:cNvPicPr preferRelativeResize="0"/>
          <p:nvPr/>
        </p:nvPicPr>
        <p:blipFill>
          <a:blip r:embed="rId3">
            <a:alphaModFix/>
          </a:blip>
          <a:stretch>
            <a:fillRect/>
          </a:stretch>
        </p:blipFill>
        <p:spPr>
          <a:xfrm>
            <a:off x="3008750" y="59275"/>
            <a:ext cx="1741574" cy="2147126"/>
          </a:xfrm>
          <a:prstGeom prst="rect">
            <a:avLst/>
          </a:prstGeom>
          <a:noFill/>
          <a:ln>
            <a:noFill/>
          </a:ln>
        </p:spPr>
      </p:pic>
      <p:sp>
        <p:nvSpPr>
          <p:cNvPr id="89" name="Google Shape;89;p17"/>
          <p:cNvSpPr txBox="1"/>
          <p:nvPr/>
        </p:nvSpPr>
        <p:spPr>
          <a:xfrm>
            <a:off x="5467813" y="944300"/>
            <a:ext cx="3343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2018 - 2020</a:t>
            </a:r>
            <a:endParaRPr>
              <a:solidFill>
                <a:schemeClr val="dk1"/>
              </a:solidFill>
            </a:endParaRPr>
          </a:p>
          <a:p>
            <a:pPr indent="0" lvl="0" marL="0" rtl="0" algn="l">
              <a:spcBef>
                <a:spcPts val="0"/>
              </a:spcBef>
              <a:spcAft>
                <a:spcPts val="0"/>
              </a:spcAft>
              <a:buNone/>
            </a:pPr>
            <a:r>
              <a:rPr lang="en">
                <a:solidFill>
                  <a:schemeClr val="dk1"/>
                </a:solidFill>
              </a:rPr>
              <a:t>Bachelor in Arts Double Major: </a:t>
            </a:r>
            <a:endParaRPr>
              <a:solidFill>
                <a:schemeClr val="dk1"/>
              </a:solidFill>
            </a:endParaRPr>
          </a:p>
          <a:p>
            <a:pPr indent="0" lvl="0" marL="0" rtl="0" algn="l">
              <a:spcBef>
                <a:spcPts val="0"/>
              </a:spcBef>
              <a:spcAft>
                <a:spcPts val="0"/>
              </a:spcAft>
              <a:buNone/>
            </a:pPr>
            <a:r>
              <a:rPr lang="en">
                <a:solidFill>
                  <a:schemeClr val="dk1"/>
                </a:solidFill>
              </a:rPr>
              <a:t>Mathematics &amp; Economics</a:t>
            </a:r>
            <a:endParaRPr>
              <a:solidFill>
                <a:schemeClr val="dk1"/>
              </a:solidFill>
            </a:endParaRPr>
          </a:p>
        </p:txBody>
      </p:sp>
      <p:pic>
        <p:nvPicPr>
          <p:cNvPr id="90" name="Google Shape;90;p17"/>
          <p:cNvPicPr preferRelativeResize="0"/>
          <p:nvPr/>
        </p:nvPicPr>
        <p:blipFill>
          <a:blip r:embed="rId4">
            <a:alphaModFix/>
          </a:blip>
          <a:stretch>
            <a:fillRect/>
          </a:stretch>
        </p:blipFill>
        <p:spPr>
          <a:xfrm>
            <a:off x="5181250" y="699576"/>
            <a:ext cx="3343275" cy="714375"/>
          </a:xfrm>
          <a:prstGeom prst="rect">
            <a:avLst/>
          </a:prstGeom>
          <a:noFill/>
          <a:ln>
            <a:noFill/>
          </a:ln>
        </p:spPr>
      </p:pic>
      <p:pic>
        <p:nvPicPr>
          <p:cNvPr id="91" name="Google Shape;91;p17"/>
          <p:cNvPicPr preferRelativeResize="0"/>
          <p:nvPr/>
        </p:nvPicPr>
        <p:blipFill>
          <a:blip r:embed="rId5">
            <a:alphaModFix/>
          </a:blip>
          <a:stretch>
            <a:fillRect/>
          </a:stretch>
        </p:blipFill>
        <p:spPr>
          <a:xfrm>
            <a:off x="772550" y="584954"/>
            <a:ext cx="1741574" cy="1345300"/>
          </a:xfrm>
          <a:prstGeom prst="rect">
            <a:avLst/>
          </a:prstGeom>
          <a:noFill/>
          <a:ln>
            <a:noFill/>
          </a:ln>
        </p:spPr>
      </p:pic>
      <p:sp>
        <p:nvSpPr>
          <p:cNvPr id="92" name="Google Shape;92;p17"/>
          <p:cNvSpPr txBox="1"/>
          <p:nvPr/>
        </p:nvSpPr>
        <p:spPr>
          <a:xfrm>
            <a:off x="286550" y="3223650"/>
            <a:ext cx="84387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Bonjour moi c’est Massaran Gueye ( Sylvie)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Franco Senegalese (France / Senegal)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Speak four (4) Languages: French / Portuguese / Spanish / English</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Interested</a:t>
            </a:r>
            <a:r>
              <a:rPr lang="en">
                <a:solidFill>
                  <a:schemeClr val="dk1"/>
                </a:solidFill>
              </a:rPr>
              <a:t> in Cybersecurity</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Going forward for my Master’s degree in data sciences with concentration in cybersecurity</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Looking forward to collaborate on cybersecurity project which will help me improve my skills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How to reach me: dasygueye@gmail.com</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idx="1" type="body"/>
          </p:nvPr>
        </p:nvSpPr>
        <p:spPr>
          <a:xfrm>
            <a:off x="311700" y="2507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The data set: </a:t>
            </a:r>
            <a:endParaRPr sz="21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98" name="Google Shape;98;p18"/>
          <p:cNvPicPr preferRelativeResize="0"/>
          <p:nvPr/>
        </p:nvPicPr>
        <p:blipFill>
          <a:blip r:embed="rId4">
            <a:alphaModFix/>
          </a:blip>
          <a:stretch>
            <a:fillRect/>
          </a:stretch>
        </p:blipFill>
        <p:spPr>
          <a:xfrm>
            <a:off x="790575" y="1050925"/>
            <a:ext cx="7562850" cy="1638300"/>
          </a:xfrm>
          <a:prstGeom prst="rect">
            <a:avLst/>
          </a:prstGeom>
          <a:noFill/>
          <a:ln>
            <a:noFill/>
          </a:ln>
        </p:spPr>
      </p:pic>
      <p:sp>
        <p:nvSpPr>
          <p:cNvPr id="99" name="Google Shape;99;p18"/>
          <p:cNvSpPr txBox="1"/>
          <p:nvPr/>
        </p:nvSpPr>
        <p:spPr>
          <a:xfrm>
            <a:off x="790500" y="2774400"/>
            <a:ext cx="756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https://www.fao.org/livestock-environment/en/</a:t>
            </a:r>
            <a:endParaRPr>
              <a:solidFill>
                <a:schemeClr val="dk1"/>
              </a:solidFill>
            </a:endParaRPr>
          </a:p>
        </p:txBody>
      </p:sp>
      <p:sp>
        <p:nvSpPr>
          <p:cNvPr id="100" name="Google Shape;100;p18"/>
          <p:cNvSpPr txBox="1"/>
          <p:nvPr/>
        </p:nvSpPr>
        <p:spPr>
          <a:xfrm>
            <a:off x="1512000" y="3667175"/>
            <a:ext cx="61200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dk1"/>
                </a:solidFill>
              </a:rPr>
              <a:t>Factors of the highest levels of CO2 during protein production and shipping of commodities</a:t>
            </a:r>
            <a:endParaRPr sz="22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nvSpPr>
        <p:spPr>
          <a:xfrm>
            <a:off x="213450" y="3303525"/>
            <a:ext cx="8717100" cy="1908600"/>
          </a:xfrm>
          <a:prstGeom prst="rect">
            <a:avLst/>
          </a:prstGeom>
          <a:noFill/>
          <a:ln>
            <a:noFill/>
          </a:ln>
        </p:spPr>
        <p:txBody>
          <a:bodyPr anchorCtr="0" anchor="t" bIns="91425" lIns="91425" spcFirstLastPara="1" rIns="91425" wrap="square" tIns="91425">
            <a:spAutoFit/>
          </a:bodyPr>
          <a:lstStyle/>
          <a:p>
            <a:pPr indent="-317500" lvl="0" marL="457200" rtl="0" algn="ctr">
              <a:spcBef>
                <a:spcPts val="0"/>
              </a:spcBef>
              <a:spcAft>
                <a:spcPts val="0"/>
              </a:spcAft>
              <a:buClr>
                <a:srgbClr val="FFFFFF"/>
              </a:buClr>
              <a:buSzPts val="1400"/>
              <a:buChar char="●"/>
            </a:pPr>
            <a:r>
              <a:rPr lang="en">
                <a:solidFill>
                  <a:srgbClr val="FFFFFF"/>
                </a:solidFill>
              </a:rPr>
              <a:t>G</a:t>
            </a:r>
            <a:r>
              <a:rPr lang="en">
                <a:solidFill>
                  <a:srgbClr val="FFFFFF"/>
                </a:solidFill>
              </a:rPr>
              <a:t>lobal demand and production of livestock products are increasing</a:t>
            </a:r>
            <a:endParaRPr>
              <a:solidFill>
                <a:srgbClr val="FFFFFF"/>
              </a:solidFill>
            </a:endParaRPr>
          </a:p>
          <a:p>
            <a:pPr indent="0" lvl="0" marL="0" rtl="0" algn="ctr">
              <a:spcBef>
                <a:spcPts val="0"/>
              </a:spcBef>
              <a:spcAft>
                <a:spcPts val="0"/>
              </a:spcAft>
              <a:buNone/>
            </a:pPr>
            <a:r>
              <a:rPr lang="en">
                <a:solidFill>
                  <a:srgbClr val="FFFFFF"/>
                </a:solidFill>
              </a:rPr>
              <a:t> due to population growth, rising income, and changes in lifestyle and diets. </a:t>
            </a:r>
            <a:endParaRPr>
              <a:solidFill>
                <a:srgbClr val="FFFFFF"/>
              </a:solidFill>
            </a:endParaRPr>
          </a:p>
          <a:p>
            <a:pPr indent="-317500" lvl="0" marL="457200" rtl="0" algn="ctr">
              <a:spcBef>
                <a:spcPts val="0"/>
              </a:spcBef>
              <a:spcAft>
                <a:spcPts val="0"/>
              </a:spcAft>
              <a:buClr>
                <a:srgbClr val="FFFFFF"/>
              </a:buClr>
              <a:buSzPts val="1400"/>
              <a:buChar char="●"/>
            </a:pPr>
            <a:r>
              <a:rPr lang="en">
                <a:solidFill>
                  <a:srgbClr val="FFFFFF"/>
                </a:solidFill>
              </a:rPr>
              <a:t>Livestock systems have a significant impact on the environment, including air, land, soil, water, and biodiversity. </a:t>
            </a:r>
            <a:endParaRPr>
              <a:solidFill>
                <a:srgbClr val="FFFFFF"/>
              </a:solidFill>
            </a:endParaRPr>
          </a:p>
          <a:p>
            <a:pPr indent="-317500" lvl="0" marL="457200" rtl="0" algn="ctr">
              <a:spcBef>
                <a:spcPts val="0"/>
              </a:spcBef>
              <a:spcAft>
                <a:spcPts val="0"/>
              </a:spcAft>
              <a:buClr>
                <a:srgbClr val="FFFFFF"/>
              </a:buClr>
              <a:buSzPts val="1400"/>
              <a:buChar char="●"/>
            </a:pPr>
            <a:r>
              <a:rPr lang="en">
                <a:solidFill>
                  <a:srgbClr val="FFFFFF"/>
                </a:solidFill>
              </a:rPr>
              <a:t>Agriculture’s impact on climate, in the form carbon dioxide for this presentation, can be broken down into commodity, direct energy needs and more.</a:t>
            </a:r>
            <a:endParaRPr>
              <a:solidFill>
                <a:srgbClr val="FFFFFF"/>
              </a:solidFill>
            </a:endParaRPr>
          </a:p>
          <a:p>
            <a:pPr indent="-317500" lvl="0" marL="457200" rtl="0" algn="ctr">
              <a:spcBef>
                <a:spcPts val="0"/>
              </a:spcBef>
              <a:spcAft>
                <a:spcPts val="0"/>
              </a:spcAft>
              <a:buClr>
                <a:srgbClr val="FFFFFF"/>
              </a:buClr>
              <a:buSzPts val="1400"/>
              <a:buChar char="●"/>
            </a:pPr>
            <a:r>
              <a:rPr lang="en">
                <a:solidFill>
                  <a:srgbClr val="FFFFFF"/>
                </a:solidFill>
              </a:rPr>
              <a:t>. The Food Agriculture Organization works to transform and make livestock systems more sustainable, productive and resilient.</a:t>
            </a:r>
            <a:endParaRPr sz="1600"/>
          </a:p>
        </p:txBody>
      </p:sp>
      <p:pic>
        <p:nvPicPr>
          <p:cNvPr id="106" name="Google Shape;106;p19"/>
          <p:cNvPicPr preferRelativeResize="0"/>
          <p:nvPr/>
        </p:nvPicPr>
        <p:blipFill>
          <a:blip r:embed="rId3">
            <a:alphaModFix/>
          </a:blip>
          <a:stretch>
            <a:fillRect/>
          </a:stretch>
        </p:blipFill>
        <p:spPr>
          <a:xfrm>
            <a:off x="2014842" y="317457"/>
            <a:ext cx="5114309" cy="2878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0"/>
          <p:cNvPicPr preferRelativeResize="0"/>
          <p:nvPr/>
        </p:nvPicPr>
        <p:blipFill>
          <a:blip r:embed="rId3">
            <a:alphaModFix/>
          </a:blip>
          <a:stretch>
            <a:fillRect/>
          </a:stretch>
        </p:blipFill>
        <p:spPr>
          <a:xfrm>
            <a:off x="152400" y="987400"/>
            <a:ext cx="8839199" cy="2681225"/>
          </a:xfrm>
          <a:prstGeom prst="rect">
            <a:avLst/>
          </a:prstGeom>
          <a:noFill/>
          <a:ln>
            <a:noFill/>
          </a:ln>
        </p:spPr>
      </p:pic>
      <p:sp>
        <p:nvSpPr>
          <p:cNvPr id="112" name="Google Shape;112;p20"/>
          <p:cNvSpPr txBox="1"/>
          <p:nvPr/>
        </p:nvSpPr>
        <p:spPr>
          <a:xfrm>
            <a:off x="5707200" y="4620250"/>
            <a:ext cx="3284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2"/>
                </a:solidFill>
              </a:rPr>
              <a:t>source:https://www.fao.org/livestock-environment/en/</a:t>
            </a:r>
            <a:endParaRPr sz="1000">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1"/>
          <p:cNvPicPr preferRelativeResize="0"/>
          <p:nvPr/>
        </p:nvPicPr>
        <p:blipFill>
          <a:blip r:embed="rId3">
            <a:alphaModFix/>
          </a:blip>
          <a:stretch>
            <a:fillRect/>
          </a:stretch>
        </p:blipFill>
        <p:spPr>
          <a:xfrm>
            <a:off x="2349500" y="118146"/>
            <a:ext cx="4305299" cy="3537553"/>
          </a:xfrm>
          <a:prstGeom prst="rect">
            <a:avLst/>
          </a:prstGeom>
          <a:noFill/>
          <a:ln>
            <a:noFill/>
          </a:ln>
        </p:spPr>
      </p:pic>
      <p:pic>
        <p:nvPicPr>
          <p:cNvPr id="118" name="Google Shape;118;p21"/>
          <p:cNvPicPr preferRelativeResize="0"/>
          <p:nvPr/>
        </p:nvPicPr>
        <p:blipFill>
          <a:blip r:embed="rId4">
            <a:alphaModFix/>
          </a:blip>
          <a:stretch>
            <a:fillRect/>
          </a:stretch>
        </p:blipFill>
        <p:spPr>
          <a:xfrm>
            <a:off x="366725" y="3876324"/>
            <a:ext cx="8569651" cy="816750"/>
          </a:xfrm>
          <a:prstGeom prst="rect">
            <a:avLst/>
          </a:prstGeom>
          <a:noFill/>
          <a:ln>
            <a:noFill/>
          </a:ln>
        </p:spPr>
      </p:pic>
      <p:sp>
        <p:nvSpPr>
          <p:cNvPr id="119" name="Google Shape;119;p21"/>
          <p:cNvSpPr txBox="1"/>
          <p:nvPr/>
        </p:nvSpPr>
        <p:spPr>
          <a:xfrm>
            <a:off x="5778100" y="4787250"/>
            <a:ext cx="3284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2"/>
                </a:solidFill>
              </a:rPr>
              <a:t>source:https://www.fao.org/livestock-environment/en/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